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webextensions/webextension1.xml" ContentType="application/vnd.ms-office.webextension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  <p:sldMasterId id="2147485311" r:id="rId2"/>
  </p:sldMasterIdLst>
  <p:notesMasterIdLst>
    <p:notesMasterId r:id="rId58"/>
  </p:notesMasterIdLst>
  <p:handoutMasterIdLst>
    <p:handoutMasterId r:id="rId59"/>
  </p:handoutMasterIdLst>
  <p:sldIdLst>
    <p:sldId id="2147469911" r:id="rId3"/>
    <p:sldId id="2147469893" r:id="rId4"/>
    <p:sldId id="2147469895" r:id="rId5"/>
    <p:sldId id="2147469882" r:id="rId6"/>
    <p:sldId id="2147469915" r:id="rId7"/>
    <p:sldId id="2147469912" r:id="rId8"/>
    <p:sldId id="2076138243" r:id="rId9"/>
    <p:sldId id="2147469913" r:id="rId10"/>
    <p:sldId id="2076138254" r:id="rId11"/>
    <p:sldId id="2076138256" r:id="rId12"/>
    <p:sldId id="2147469879" r:id="rId13"/>
    <p:sldId id="2076138255" r:id="rId14"/>
    <p:sldId id="2147469884" r:id="rId15"/>
    <p:sldId id="2076138251" r:id="rId16"/>
    <p:sldId id="2147469885" r:id="rId17"/>
    <p:sldId id="2076138731" r:id="rId18"/>
    <p:sldId id="2076138252" r:id="rId19"/>
    <p:sldId id="2147469914" r:id="rId20"/>
    <p:sldId id="2147469877" r:id="rId21"/>
    <p:sldId id="2147469906" r:id="rId22"/>
    <p:sldId id="2147469907" r:id="rId23"/>
    <p:sldId id="2147469908" r:id="rId24"/>
    <p:sldId id="2147469909" r:id="rId25"/>
    <p:sldId id="2147469871" r:id="rId26"/>
    <p:sldId id="2147469866" r:id="rId27"/>
    <p:sldId id="2147469872" r:id="rId28"/>
    <p:sldId id="2147468696" r:id="rId29"/>
    <p:sldId id="2147468699" r:id="rId30"/>
    <p:sldId id="2147468706" r:id="rId31"/>
    <p:sldId id="2147468700" r:id="rId32"/>
    <p:sldId id="2147468708" r:id="rId33"/>
    <p:sldId id="2147469904" r:id="rId34"/>
    <p:sldId id="2147468701" r:id="rId35"/>
    <p:sldId id="2147468702" r:id="rId36"/>
    <p:sldId id="2147468703" r:id="rId37"/>
    <p:sldId id="2147469881" r:id="rId38"/>
    <p:sldId id="2147468707" r:id="rId39"/>
    <p:sldId id="2076138258" r:id="rId40"/>
    <p:sldId id="2147469886" r:id="rId41"/>
    <p:sldId id="2147469901" r:id="rId42"/>
    <p:sldId id="2147469902" r:id="rId43"/>
    <p:sldId id="2147469903" r:id="rId44"/>
    <p:sldId id="2147469887" r:id="rId45"/>
    <p:sldId id="2147469888" r:id="rId46"/>
    <p:sldId id="2147469889" r:id="rId47"/>
    <p:sldId id="2147469890" r:id="rId48"/>
    <p:sldId id="2147469891" r:id="rId49"/>
    <p:sldId id="2147469898" r:id="rId50"/>
    <p:sldId id="2147469897" r:id="rId51"/>
    <p:sldId id="2147469899" r:id="rId52"/>
    <p:sldId id="2147469900" r:id="rId53"/>
    <p:sldId id="2147469880" r:id="rId54"/>
    <p:sldId id="2076138257" r:id="rId55"/>
    <p:sldId id="2147469916" r:id="rId56"/>
    <p:sldId id="207613823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147469911"/>
            <p14:sldId id="2147469893"/>
            <p14:sldId id="2147469895"/>
            <p14:sldId id="2147469882"/>
            <p14:sldId id="2147469915"/>
          </p14:sldIdLst>
        </p14:section>
        <p14:section name="Agenda" id="{82BFF96B-6F92-4676-A990-CF72A7BAECE2}">
          <p14:sldIdLst/>
        </p14:section>
        <p14:section name="Summary Section" id="{4ECF9EDF-5FC0-48F2-8744-31A55B83B7AE}">
          <p14:sldIdLst>
            <p14:sldId id="2147469912"/>
          </p14:sldIdLst>
        </p14:section>
        <p14:section name="Power BI integration in Power Apps" id="{3D2F48CA-BEB3-491E-A067-4FBF3F78FE76}">
          <p14:sldIdLst>
            <p14:sldId id="2076138243"/>
            <p14:sldId id="2147469913"/>
            <p14:sldId id="2076138254"/>
            <p14:sldId id="2076138256"/>
            <p14:sldId id="2147469879"/>
            <p14:sldId id="2076138255"/>
            <p14:sldId id="2147469884"/>
            <p14:sldId id="2076138251"/>
            <p14:sldId id="2147469885"/>
            <p14:sldId id="2076138731"/>
          </p14:sldIdLst>
        </p14:section>
        <p14:section name="Reporting options on Dataverse data" id="{7F3F45DE-A302-4889-8ABE-AEF269A08FDC}">
          <p14:sldIdLst>
            <p14:sldId id="2076138252"/>
            <p14:sldId id="2147469914"/>
            <p14:sldId id="2147469877"/>
            <p14:sldId id="2147469906"/>
            <p14:sldId id="2147469907"/>
            <p14:sldId id="2147469908"/>
            <p14:sldId id="2147469909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8696"/>
            <p14:sldId id="2147468699"/>
            <p14:sldId id="2147468706"/>
            <p14:sldId id="2147468700"/>
            <p14:sldId id="2147468708"/>
            <p14:sldId id="2147469904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" id="{C42D230E-8CF0-49A9-97D8-447504B614C8}">
          <p14:sldIdLst>
            <p14:sldId id="2147469886"/>
            <p14:sldId id="2147469901"/>
            <p14:sldId id="2147469902"/>
            <p14:sldId id="2147469903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" id="{F5281555-1687-4728-84EF-1754846638A9}">
          <p14:sldIdLst>
            <p14:sldId id="2147469916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5B6"/>
    <a:srgbClr val="1D3259"/>
    <a:srgbClr val="203864"/>
    <a:srgbClr val="2C4678"/>
    <a:srgbClr val="742774"/>
    <a:srgbClr val="D83B01"/>
    <a:srgbClr val="0D0D0D"/>
    <a:srgbClr val="4472C4"/>
    <a:srgbClr val="2F528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F3977-2955-44FE-817E-558444E79808}" v="93" dt="2022-12-06T16:51:54.691"/>
    <p1510:client id="{686F1FA1-F60E-4821-8047-A241ADE424A1}" v="43" dt="2022-12-05T17:48:36.8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69" autoAdjust="0"/>
    <p:restoredTop sz="85232" autoAdjust="0"/>
  </p:normalViewPr>
  <p:slideViewPr>
    <p:cSldViewPr snapToGrid="0">
      <p:cViewPr varScale="1">
        <p:scale>
          <a:sx n="90" d="100"/>
          <a:sy n="90" d="100"/>
        </p:scale>
        <p:origin x="1446" y="96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43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66" Type="http://schemas.microsoft.com/office/2018/10/relationships/authors" Target="authors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65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 custT="1"/>
      <dgm:spPr/>
      <dgm:t>
        <a:bodyPr/>
        <a:lstStyle/>
        <a:p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DirectQuery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&lt;20K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 dirty="0"/>
            <a:t>Import Mode using Dataverse Connector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Dramatically 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Larger and even 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9BE6F2E-AEFA-4D2F-B1EF-ABB289EDBFBD}">
      <dgm:prSet/>
      <dgm:spPr/>
      <dgm:t>
        <a:bodyPr/>
        <a:lstStyle/>
        <a:p>
          <a:r>
            <a:rPr lang="en-US" dirty="0"/>
            <a:t>Power BI DataMart (preview)</a:t>
          </a:r>
        </a:p>
      </dgm:t>
    </dgm:pt>
    <dgm:pt modelId="{6467375D-EA23-4A2F-B6C5-FDF8E361F322}" type="parTrans" cxnId="{94D3F4CE-D01F-4E7F-AB69-8958A029E23D}">
      <dgm:prSet/>
      <dgm:spPr/>
      <dgm:t>
        <a:bodyPr/>
        <a:lstStyle/>
        <a:p>
          <a:endParaRPr lang="en-US"/>
        </a:p>
      </dgm:t>
    </dgm:pt>
    <dgm:pt modelId="{2D876535-5CD0-441A-90AD-9BA10B7C499A}" type="sibTrans" cxnId="{94D3F4CE-D01F-4E7F-AB69-8958A029E23D}">
      <dgm:prSet/>
      <dgm:spPr/>
      <dgm:t>
        <a:bodyPr/>
        <a:lstStyle/>
        <a:p>
          <a:endParaRPr lang="en-US"/>
        </a:p>
      </dgm:t>
    </dgm:pt>
    <dgm:pt modelId="{FC3D3578-47C3-4B6D-9E8B-18D18352193C}">
      <dgm:prSet/>
      <dgm:spPr/>
      <dgm:t>
        <a:bodyPr/>
        <a:lstStyle/>
        <a:p>
          <a:r>
            <a:rPr lang="en-US" dirty="0"/>
            <a:t>Power Query ETL into a SQL database</a:t>
          </a:r>
        </a:p>
      </dgm:t>
    </dgm:pt>
    <dgm:pt modelId="{3955EDFE-D10A-40D0-8585-8E82392F9B8B}" type="parTrans" cxnId="{A986ABED-DB75-42B4-BB09-D46F40940A2B}">
      <dgm:prSet/>
      <dgm:spPr/>
      <dgm:t>
        <a:bodyPr/>
        <a:lstStyle/>
        <a:p>
          <a:endParaRPr lang="en-US"/>
        </a:p>
      </dgm:t>
    </dgm:pt>
    <dgm:pt modelId="{93C36883-5E53-4320-8563-7166127EEA2A}" type="sibTrans" cxnId="{A986ABED-DB75-42B4-BB09-D46F40940A2B}">
      <dgm:prSet/>
      <dgm:spPr/>
      <dgm:t>
        <a:bodyPr/>
        <a:lstStyle/>
        <a:p>
          <a:endParaRPr lang="en-US"/>
        </a:p>
      </dgm:t>
    </dgm:pt>
    <dgm:pt modelId="{70D6394D-0E10-484B-9E02-2398FA2C47EE}">
      <dgm:prSet/>
      <dgm:spPr/>
      <dgm:t>
        <a:bodyPr/>
        <a:lstStyle/>
        <a:p>
          <a:r>
            <a:rPr lang="en-US" dirty="0"/>
            <a:t>Combine with other sources to create a rich Data Source for Reporting</a:t>
          </a:r>
        </a:p>
      </dgm:t>
    </dgm:pt>
    <dgm:pt modelId="{9CBEE2AA-3EAA-4B05-BE9B-B9BFED2BC083}" type="parTrans" cxnId="{445FCA4C-7965-4BE2-8EE1-8726B0DE8DD6}">
      <dgm:prSet/>
      <dgm:spPr/>
      <dgm:t>
        <a:bodyPr/>
        <a:lstStyle/>
        <a:p>
          <a:endParaRPr lang="en-US"/>
        </a:p>
      </dgm:t>
    </dgm:pt>
    <dgm:pt modelId="{EAEE02E6-BBA0-48CE-A66D-C7889202820F}" type="sibTrans" cxnId="{445FCA4C-7965-4BE2-8EE1-8726B0DE8DD6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4"/>
      <dgm:spPr/>
    </dgm:pt>
    <dgm:pt modelId="{FD2B0668-7B51-4673-B7F9-24386A9B7757}" type="pres">
      <dgm:prSet presAssocID="{A4CDAC3F-B806-4127-A611-D5583FC1F1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4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4"/>
      <dgm:spPr/>
    </dgm:pt>
    <dgm:pt modelId="{8E5BE7CD-DB44-4EDA-8CFE-BED878330F05}" type="pres">
      <dgm:prSet presAssocID="{F8213704-A378-4503-9E10-8FFD1D7B21F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4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F92C7790-0BA5-41A9-8255-DDD971900073}" type="pres">
      <dgm:prSet presAssocID="{79BE6F2E-AEFA-4D2F-B1EF-ABB289EDBFBD}" presName="parentLin" presStyleCnt="0"/>
      <dgm:spPr/>
    </dgm:pt>
    <dgm:pt modelId="{AFE11C98-1576-400D-9D5D-F303DE4E4FDA}" type="pres">
      <dgm:prSet presAssocID="{79BE6F2E-AEFA-4D2F-B1EF-ABB289EDBFBD}" presName="parentLeftMargin" presStyleLbl="node1" presStyleIdx="1" presStyleCnt="4"/>
      <dgm:spPr/>
    </dgm:pt>
    <dgm:pt modelId="{3D761407-BF84-4537-9C82-4FEB0F548C38}" type="pres">
      <dgm:prSet presAssocID="{79BE6F2E-AEFA-4D2F-B1EF-ABB289EDBF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C44B32B-145A-4652-BCB5-7D792490E3E1}" type="pres">
      <dgm:prSet presAssocID="{79BE6F2E-AEFA-4D2F-B1EF-ABB289EDBFBD}" presName="negativeSpace" presStyleCnt="0"/>
      <dgm:spPr/>
    </dgm:pt>
    <dgm:pt modelId="{C35471D0-08FE-45BC-BB8A-9A80DB42B865}" type="pres">
      <dgm:prSet presAssocID="{79BE6F2E-AEFA-4D2F-B1EF-ABB289EDBFBD}" presName="childText" presStyleLbl="conFgAcc1" presStyleIdx="2" presStyleCnt="4">
        <dgm:presLayoutVars>
          <dgm:bulletEnabled val="1"/>
        </dgm:presLayoutVars>
      </dgm:prSet>
      <dgm:spPr/>
    </dgm:pt>
    <dgm:pt modelId="{5F8E00FE-3E9E-464C-82BF-874CC1116D50}" type="pres">
      <dgm:prSet presAssocID="{2D876535-5CD0-441A-90AD-9BA10B7C499A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2" presStyleCnt="4"/>
      <dgm:spPr/>
    </dgm:pt>
    <dgm:pt modelId="{DE9B6C1E-EE0D-4B6B-BB4A-402B30D017CE}" type="pres">
      <dgm:prSet presAssocID="{D2CC4D1C-CC4A-4827-BA05-F2ECC11C546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45FCA4C-7965-4BE2-8EE1-8726B0DE8DD6}" srcId="{79BE6F2E-AEFA-4D2F-B1EF-ABB289EDBFBD}" destId="{70D6394D-0E10-484B-9E02-2398FA2C47EE}" srcOrd="1" destOrd="0" parTransId="{9CBEE2AA-3EAA-4B05-BE9B-B9BFED2BC083}" sibTransId="{EAEE02E6-BBA0-48CE-A66D-C7889202820F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DBC5D27D-47B4-4474-B29B-40617A439F75}" type="presOf" srcId="{79BE6F2E-AEFA-4D2F-B1EF-ABB289EDBFBD}" destId="{3D761407-BF84-4537-9C82-4FEB0F548C38}" srcOrd="1" destOrd="0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392E5C87-F54E-4FC7-BD0D-BEA2791F4DC9}" type="presOf" srcId="{70D6394D-0E10-484B-9E02-2398FA2C47EE}" destId="{C35471D0-08FE-45BC-BB8A-9A80DB42B865}" srcOrd="0" destOrd="1" presId="urn:microsoft.com/office/officeart/2005/8/layout/list1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8547ED93-CDDA-43F1-8B6A-BAA5774C5D60}" type="presOf" srcId="{79BE6F2E-AEFA-4D2F-B1EF-ABB289EDBFBD}" destId="{AFE11C98-1576-400D-9D5D-F303DE4E4FDA}" srcOrd="0" destOrd="0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3" destOrd="0" parTransId="{D15F0CD3-4B93-4867-9843-1E47709BF341}" sibTransId="{DB263E06-C339-400F-829D-5CB6B041B407}"/>
    <dgm:cxn modelId="{CD44E7C7-645B-4FB1-8A3E-318ADF585882}" type="presOf" srcId="{FC3D3578-47C3-4B6D-9E8B-18D18352193C}" destId="{C35471D0-08FE-45BC-BB8A-9A80DB42B865}" srcOrd="0" destOrd="0" presId="urn:microsoft.com/office/officeart/2005/8/layout/list1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94D3F4CE-D01F-4E7F-AB69-8958A029E23D}" srcId="{22F72C7D-99B3-45CA-9D4C-CCE8CFEC5844}" destId="{79BE6F2E-AEFA-4D2F-B1EF-ABB289EDBFBD}" srcOrd="2" destOrd="0" parTransId="{6467375D-EA23-4A2F-B6C5-FDF8E361F322}" sibTransId="{2D876535-5CD0-441A-90AD-9BA10B7C499A}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A986ABED-DB75-42B4-BB09-D46F40940A2B}" srcId="{79BE6F2E-AEFA-4D2F-B1EF-ABB289EDBFBD}" destId="{FC3D3578-47C3-4B6D-9E8B-18D18352193C}" srcOrd="0" destOrd="0" parTransId="{3955EDFE-D10A-40D0-8585-8E82392F9B8B}" sibTransId="{93C36883-5E53-4320-8563-7166127EEA2A}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F4C1D4B2-F554-473A-8A60-E6E02A45D86D}" type="presParOf" srcId="{81286FC3-404A-49E3-ABA8-3756A892C384}" destId="{F92C7790-0BA5-41A9-8255-DDD971900073}" srcOrd="8" destOrd="0" presId="urn:microsoft.com/office/officeart/2005/8/layout/list1"/>
    <dgm:cxn modelId="{7C968F5B-E928-4ED0-9233-440A4C072607}" type="presParOf" srcId="{F92C7790-0BA5-41A9-8255-DDD971900073}" destId="{AFE11C98-1576-400D-9D5D-F303DE4E4FDA}" srcOrd="0" destOrd="0" presId="urn:microsoft.com/office/officeart/2005/8/layout/list1"/>
    <dgm:cxn modelId="{D30D3210-99D7-4A76-B6C6-6E5899DCCD55}" type="presParOf" srcId="{F92C7790-0BA5-41A9-8255-DDD971900073}" destId="{3D761407-BF84-4537-9C82-4FEB0F548C38}" srcOrd="1" destOrd="0" presId="urn:microsoft.com/office/officeart/2005/8/layout/list1"/>
    <dgm:cxn modelId="{7B394CAC-6BEA-42B7-B4D5-DEC4B0A25444}" type="presParOf" srcId="{81286FC3-404A-49E3-ABA8-3756A892C384}" destId="{1C44B32B-145A-4652-BCB5-7D792490E3E1}" srcOrd="9" destOrd="0" presId="urn:microsoft.com/office/officeart/2005/8/layout/list1"/>
    <dgm:cxn modelId="{D28501E4-2C10-422E-84A3-9B175759BBE3}" type="presParOf" srcId="{81286FC3-404A-49E3-ABA8-3756A892C384}" destId="{C35471D0-08FE-45BC-BB8A-9A80DB42B865}" srcOrd="10" destOrd="0" presId="urn:microsoft.com/office/officeart/2005/8/layout/list1"/>
    <dgm:cxn modelId="{E028EC91-48F9-4971-9BD9-205EA5A77E56}" type="presParOf" srcId="{81286FC3-404A-49E3-ABA8-3756A892C384}" destId="{5F8E00FE-3E9E-464C-82BF-874CC1116D50}" srcOrd="11" destOrd="0" presId="urn:microsoft.com/office/officeart/2005/8/layout/list1"/>
    <dgm:cxn modelId="{CAFDA7B2-5941-4AC7-B94E-5C5C40A0D3D9}" type="presParOf" srcId="{81286FC3-404A-49E3-ABA8-3756A892C384}" destId="{5EB699D7-D335-4CEF-B4FE-E5598EAF243D}" srcOrd="12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13" destOrd="0" presId="urn:microsoft.com/office/officeart/2005/8/layout/list1"/>
    <dgm:cxn modelId="{0DD37FDA-1709-41C7-9793-065159572216}" type="presParOf" srcId="{81286FC3-404A-49E3-ABA8-3756A892C384}" destId="{0CBEE028-BB21-45C4-A174-3FEB36FE1A7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DirectQuery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&lt;20K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near-real-time</a:t>
          </a:r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E081F72-B99D-4A6F-954E-37178C8EF860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84037E4-C186-481B-9B76-8BB864721D10}" type="parTrans" cxnId="{D2CEE6E8-A07A-4F6E-81A6-5189AC745362}">
      <dgm:prSet/>
      <dgm:spPr/>
      <dgm:t>
        <a:bodyPr/>
        <a:lstStyle/>
        <a:p>
          <a:endParaRPr lang="en-US"/>
        </a:p>
      </dgm:t>
    </dgm:pt>
    <dgm:pt modelId="{A8CEC788-7397-460F-BAF9-AF0A0BAE732F}" type="sibTrans" cxnId="{D2CEE6E8-A07A-4F6E-81A6-5189AC745362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D2CEE6E8-A07A-4F6E-81A6-5189AC745362}" srcId="{A4CDAC3F-B806-4127-A611-D5583FC1F128}" destId="{6E081F72-B99D-4A6F-954E-37178C8EF860}" srcOrd="1" destOrd="0" parTransId="{F84037E4-C186-481B-9B76-8BB864721D10}" sibTransId="{A8CEC788-7397-460F-BAF9-AF0A0BAE732F}"/>
    <dgm:cxn modelId="{8301ADF3-8E35-49D3-889D-A580A34EB84A}" type="presOf" srcId="{6E081F72-B99D-4A6F-954E-37178C8EF860}" destId="{48672B13-CAD5-4450-B70F-139416E8DF9E}" srcOrd="0" destOrd="1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Import Mode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Dramatically Faster rendering/responsiveness of reports</a:t>
          </a:r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CC08A40E-FB3D-4A22-9E77-E719542F872A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431A0291-D651-4B04-86FC-32C2CBC35889}" type="parTrans" cxnId="{2AB79AC2-F76C-4E87-B88A-DB7A76E4CBD5}">
      <dgm:prSet/>
      <dgm:spPr/>
      <dgm:t>
        <a:bodyPr/>
        <a:lstStyle/>
        <a:p>
          <a:endParaRPr lang="en-US"/>
        </a:p>
      </dgm:t>
    </dgm:pt>
    <dgm:pt modelId="{50BF55A0-372C-4645-93CB-BFF9B825EDD2}" type="sibTrans" cxnId="{2AB79AC2-F76C-4E87-B88A-DB7A76E4CBD5}">
      <dgm:prSet/>
      <dgm:spPr/>
      <dgm:t>
        <a:bodyPr/>
        <a:lstStyle/>
        <a:p>
          <a:endParaRPr lang="en-US"/>
        </a:p>
      </dgm:t>
    </dgm:pt>
    <dgm:pt modelId="{934284F5-642A-4E86-A5BB-CF877A2EC147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63E775F4-D7FD-4113-8FE0-9A8211389DDE}" type="parTrans" cxnId="{08ADD65B-FDCC-46F5-97B2-13852619FD0F}">
      <dgm:prSet/>
      <dgm:spPr/>
      <dgm:t>
        <a:bodyPr/>
        <a:lstStyle/>
        <a:p>
          <a:endParaRPr lang="en-US"/>
        </a:p>
      </dgm:t>
    </dgm:pt>
    <dgm:pt modelId="{35715A7E-18EA-4859-A6B4-C28AEC815EC2}" type="sibTrans" cxnId="{08ADD65B-FDCC-46F5-97B2-13852619FD0F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57B3922F-8522-47C6-9F06-27D98DFE936D}" type="presOf" srcId="{CC08A40E-FB3D-4A22-9E77-E719542F872A}" destId="{48672B13-CAD5-4450-B70F-139416E8DF9E}" srcOrd="0" destOrd="1" presId="urn:microsoft.com/office/officeart/2005/8/layout/list1"/>
    <dgm:cxn modelId="{C9EA2435-F3AE-4E5C-8C99-6A965A5C526A}" type="presOf" srcId="{934284F5-642A-4E86-A5BB-CF877A2EC147}" destId="{48672B13-CAD5-4450-B70F-139416E8DF9E}" srcOrd="0" destOrd="2" presId="urn:microsoft.com/office/officeart/2005/8/layout/list1"/>
    <dgm:cxn modelId="{08ADD65B-FDCC-46F5-97B2-13852619FD0F}" srcId="{A4CDAC3F-B806-4127-A611-D5583FC1F128}" destId="{934284F5-642A-4E86-A5BB-CF877A2EC147}" srcOrd="2" destOrd="0" parTransId="{63E775F4-D7FD-4113-8FE0-9A8211389DDE}" sibTransId="{35715A7E-18EA-4859-A6B4-C28AEC815EC2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2AB79AC2-F76C-4E87-B88A-DB7A76E4CBD5}" srcId="{A4CDAC3F-B806-4127-A611-D5583FC1F128}" destId="{CC08A40E-FB3D-4A22-9E77-E719542F872A}" srcOrd="1" destOrd="0" parTransId="{431A0291-D651-4B04-86FC-32C2CBC35889}" sibTransId="{50BF55A0-372C-4645-93CB-BFF9B825EDD2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9DC4B0EA-FD74-4D2A-8844-B667751D0DB1}">
      <dgm:prSet/>
      <dgm:spPr/>
      <dgm:t>
        <a:bodyPr/>
        <a:lstStyle/>
        <a:p>
          <a:r>
            <a:rPr lang="en-US" dirty="0"/>
            <a:t>Larger datasets from Dataverse</a:t>
          </a:r>
        </a:p>
      </dgm:t>
    </dgm:pt>
    <dgm:pt modelId="{D678F250-93FA-41E3-AFE1-E1618CFCA53C}" type="parTrans" cxnId="{5C4DBA88-5B6E-4FD7-9E14-9E083342DA81}">
      <dgm:prSet/>
      <dgm:spPr/>
      <dgm:t>
        <a:bodyPr/>
        <a:lstStyle/>
        <a:p>
          <a:endParaRPr lang="en-US"/>
        </a:p>
      </dgm:t>
    </dgm:pt>
    <dgm:pt modelId="{6E8924F4-2D9B-4D33-A432-B4057F907D93}" type="sibTrans" cxnId="{5C4DBA88-5B6E-4FD7-9E14-9E083342DA81}">
      <dgm:prSet/>
      <dgm:spPr/>
      <dgm:t>
        <a:bodyPr/>
        <a:lstStyle/>
        <a:p>
          <a:endParaRPr lang="en-US"/>
        </a:p>
      </dgm:t>
    </dgm:pt>
    <dgm:pt modelId="{E23A7F0B-D26B-4B69-A5C9-2AC143DEDAED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0D29B3D5-FD3E-4D09-90A4-7DCFC29B57E6}" type="parTrans" cxnId="{89FF5965-7BD6-47A9-A92A-AB456E66EA5F}">
      <dgm:prSet/>
      <dgm:spPr/>
      <dgm:t>
        <a:bodyPr/>
        <a:lstStyle/>
        <a:p>
          <a:endParaRPr lang="en-US"/>
        </a:p>
      </dgm:t>
    </dgm:pt>
    <dgm:pt modelId="{10B69D00-0937-445F-A906-A49ED3E1DF03}" type="sibTrans" cxnId="{89FF5965-7BD6-47A9-A92A-AB456E66EA5F}">
      <dgm:prSet/>
      <dgm:spPr/>
      <dgm:t>
        <a:bodyPr/>
        <a:lstStyle/>
        <a:p>
          <a:endParaRPr lang="en-US"/>
        </a:p>
      </dgm:t>
    </dgm:pt>
    <dgm:pt modelId="{8B0B9DFE-D44C-4C6A-B04F-6F62F2618076}">
      <dgm:prSet/>
      <dgm:spPr/>
      <dgm:t>
        <a:bodyPr/>
        <a:lstStyle/>
        <a:p>
          <a:r>
            <a:rPr lang="en-US" dirty="0"/>
            <a:t>Integration with Data Warehouses	</a:t>
          </a:r>
        </a:p>
      </dgm:t>
    </dgm:pt>
    <dgm:pt modelId="{A1DB81B5-47C5-48FF-8C85-3405E9CAC91D}" type="parTrans" cxnId="{BAAAE733-3E89-4CC4-A50F-B6333BF4D2DD}">
      <dgm:prSet/>
      <dgm:spPr/>
      <dgm:t>
        <a:bodyPr/>
        <a:lstStyle/>
        <a:p>
          <a:endParaRPr lang="en-US"/>
        </a:p>
      </dgm:t>
    </dgm:pt>
    <dgm:pt modelId="{8E411DFD-F742-41F7-9816-9CDCAD0C35D8}" type="sibTrans" cxnId="{BAAAE733-3E89-4CC4-A50F-B6333BF4D2DD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4D655C16-CECD-4D7A-8FDC-A6E4022B2BF2}" type="presOf" srcId="{E23A7F0B-D26B-4B69-A5C9-2AC143DEDAED}" destId="{48672B13-CAD5-4450-B70F-139416E8DF9E}" srcOrd="0" destOrd="1" presId="urn:microsoft.com/office/officeart/2005/8/layout/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BAAAE733-3E89-4CC4-A50F-B6333BF4D2DD}" srcId="{A4CDAC3F-B806-4127-A611-D5583FC1F128}" destId="{8B0B9DFE-D44C-4C6A-B04F-6F62F2618076}" srcOrd="2" destOrd="0" parTransId="{A1DB81B5-47C5-48FF-8C85-3405E9CAC91D}" sibTransId="{8E411DFD-F742-41F7-9816-9CDCAD0C35D8}"/>
    <dgm:cxn modelId="{D6B90C60-8FB6-41AA-8ABD-EEA69ABFAEA1}" type="presOf" srcId="{8B0B9DFE-D44C-4C6A-B04F-6F62F2618076}" destId="{48672B13-CAD5-4450-B70F-139416E8DF9E}" srcOrd="0" destOrd="2" presId="urn:microsoft.com/office/officeart/2005/8/layout/list1"/>
    <dgm:cxn modelId="{89FF5965-7BD6-47A9-A92A-AB456E66EA5F}" srcId="{A4CDAC3F-B806-4127-A611-D5583FC1F128}" destId="{E23A7F0B-D26B-4B69-A5C9-2AC143DEDAED}" srcOrd="1" destOrd="0" parTransId="{0D29B3D5-FD3E-4D09-90A4-7DCFC29B57E6}" sibTransId="{10B69D00-0937-445F-A906-A49ED3E1DF03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A4C925A-EF67-44D9-9DB3-BFE493C2D2BE}" type="presOf" srcId="{9DC4B0EA-FD74-4D2A-8844-B667751D0DB1}" destId="{48672B13-CAD5-4450-B70F-139416E8DF9E}" srcOrd="0" destOrd="0" presId="urn:microsoft.com/office/officeart/2005/8/layout/list1"/>
    <dgm:cxn modelId="{5C4DBA88-5B6E-4FD7-9E14-9E083342DA81}" srcId="{A4CDAC3F-B806-4127-A611-D5583FC1F128}" destId="{9DC4B0EA-FD74-4D2A-8844-B667751D0DB1}" srcOrd="0" destOrd="0" parTransId="{D678F250-93FA-41E3-AFE1-E1618CFCA53C}" sibTransId="{6E8924F4-2D9B-4D33-A432-B4057F907D93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b="1" dirty="0"/>
            <a:t>1) 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&lt;20K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 b="1" dirty="0"/>
            <a:t>2) 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b="1" dirty="0"/>
            <a:t>3) 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Larger Dataverse datasets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610A1F9-D679-40DE-80DC-A471FF7D7235}" type="pres">
      <dgm:prSet presAssocID="{22F72C7D-99B3-45CA-9D4C-CCE8CFEC5844}" presName="Name0" presStyleCnt="0">
        <dgm:presLayoutVars>
          <dgm:dir/>
          <dgm:animLvl val="lvl"/>
          <dgm:resizeHandles val="exact"/>
        </dgm:presLayoutVars>
      </dgm:prSet>
      <dgm:spPr/>
    </dgm:pt>
    <dgm:pt modelId="{4B388A4A-EA84-4960-9E28-E43CDDABD3EC}" type="pres">
      <dgm:prSet presAssocID="{A4CDAC3F-B806-4127-A611-D5583FC1F128}" presName="composite" presStyleCnt="0"/>
      <dgm:spPr/>
    </dgm:pt>
    <dgm:pt modelId="{A881CD36-1D85-4CB3-9474-EB1E3470008F}" type="pres">
      <dgm:prSet presAssocID="{A4CDAC3F-B806-4127-A611-D5583FC1F12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C8B45F4-0ED7-4F35-A64A-C5A32AC65BE1}" type="pres">
      <dgm:prSet presAssocID="{A4CDAC3F-B806-4127-A611-D5583FC1F128}" presName="desTx" presStyleLbl="alignAccFollowNode1" presStyleIdx="0" presStyleCnt="3">
        <dgm:presLayoutVars>
          <dgm:bulletEnabled val="1"/>
        </dgm:presLayoutVars>
      </dgm:prSet>
      <dgm:spPr/>
    </dgm:pt>
    <dgm:pt modelId="{386C8178-5991-4242-87C4-EE6C8008FB59}" type="pres">
      <dgm:prSet presAssocID="{3EE0F14A-D881-4004-BA4E-7909CDBAD45C}" presName="space" presStyleCnt="0"/>
      <dgm:spPr/>
    </dgm:pt>
    <dgm:pt modelId="{D977AEE7-028A-4161-AA03-B3DFFAD0538E}" type="pres">
      <dgm:prSet presAssocID="{F8213704-A378-4503-9E10-8FFD1D7B21FA}" presName="composite" presStyleCnt="0"/>
      <dgm:spPr/>
    </dgm:pt>
    <dgm:pt modelId="{6F619012-9C46-4D2F-B968-21EC0B8D8731}" type="pres">
      <dgm:prSet presAssocID="{F8213704-A378-4503-9E10-8FFD1D7B21F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36357D7-D7E6-4AE8-8154-747BCFF20697}" type="pres">
      <dgm:prSet presAssocID="{F8213704-A378-4503-9E10-8FFD1D7B21FA}" presName="desTx" presStyleLbl="alignAccFollowNode1" presStyleIdx="1" presStyleCnt="3">
        <dgm:presLayoutVars>
          <dgm:bulletEnabled val="1"/>
        </dgm:presLayoutVars>
      </dgm:prSet>
      <dgm:spPr/>
    </dgm:pt>
    <dgm:pt modelId="{6953EBCE-C073-4DC8-9BB8-9EC4F1F5B21C}" type="pres">
      <dgm:prSet presAssocID="{586B905D-7C00-41DB-BE33-5ADF8025F4D3}" presName="space" presStyleCnt="0"/>
      <dgm:spPr/>
    </dgm:pt>
    <dgm:pt modelId="{BBB5FEF9-7526-4563-A978-712C5D44D0B0}" type="pres">
      <dgm:prSet presAssocID="{D2CC4D1C-CC4A-4827-BA05-F2ECC11C5466}" presName="composite" presStyleCnt="0"/>
      <dgm:spPr/>
    </dgm:pt>
    <dgm:pt modelId="{6E1024CD-4B72-46B2-B23A-04CBC7985B1D}" type="pres">
      <dgm:prSet presAssocID="{D2CC4D1C-CC4A-4827-BA05-F2ECC11C546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2414EED-6585-4458-9B2A-2A52ACE23B70}" type="pres">
      <dgm:prSet presAssocID="{D2CC4D1C-CC4A-4827-BA05-F2ECC11C546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44C927-E138-486E-8498-1A683B7AA461}" type="presOf" srcId="{6550FD84-71C8-42CC-98AB-D13B96CC3B2B}" destId="{82414EED-6585-4458-9B2A-2A52ACE23B70}" srcOrd="0" destOrd="0" presId="urn:microsoft.com/office/officeart/2005/8/layout/h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CE22544-0512-4A45-B22E-005EC3593627}" type="presOf" srcId="{2D3D3183-A389-477E-BF11-E2071CABB5F8}" destId="{B36357D7-D7E6-4AE8-8154-747BCFF20697}" srcOrd="0" destOrd="0" presId="urn:microsoft.com/office/officeart/2005/8/layout/h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8EFC080-67C0-4AF0-AD66-72E729A69736}" type="presOf" srcId="{1CF75DAB-2384-44F0-BB77-ACEC1EB4A2B5}" destId="{B36357D7-D7E6-4AE8-8154-747BCFF20697}" srcOrd="0" destOrd="2" presId="urn:microsoft.com/office/officeart/2005/8/layout/h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6A23A587-F039-467D-B629-A7DF63AF9D8E}" type="presOf" srcId="{A4CDAC3F-B806-4127-A611-D5583FC1F128}" destId="{A881CD36-1D85-4CB3-9474-EB1E3470008F}" srcOrd="0" destOrd="0" presId="urn:microsoft.com/office/officeart/2005/8/layout/hList1"/>
    <dgm:cxn modelId="{EAC0298B-EAE9-4727-976B-6D4B963FA70C}" type="presOf" srcId="{2325D429-7D5F-4DEC-AC86-64F4E3B0DAD7}" destId="{8C8B45F4-0ED7-4F35-A64A-C5A32AC65BE1}" srcOrd="0" destOrd="0" presId="urn:microsoft.com/office/officeart/2005/8/layout/h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7FB6CAA2-3F42-4678-9481-C2F272813DC3}" type="presOf" srcId="{22F72C7D-99B3-45CA-9D4C-CCE8CFEC5844}" destId="{7610A1F9-D679-40DE-80DC-A471FF7D7235}" srcOrd="0" destOrd="0" presId="urn:microsoft.com/office/officeart/2005/8/layout/hList1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A1DA09BA-12C2-475A-AA01-89A390E4B6B4}" type="presOf" srcId="{A6BC4187-145D-447F-8032-40869A8F1BAF}" destId="{82414EED-6585-4458-9B2A-2A52ACE23B70}" srcOrd="0" destOrd="1" presId="urn:microsoft.com/office/officeart/2005/8/layout/hList1"/>
    <dgm:cxn modelId="{D41059BB-462A-4A38-82ED-3FABFCF583DE}" type="presOf" srcId="{653EBDF4-D967-45CB-9839-0A259177A904}" destId="{82414EED-6585-4458-9B2A-2A52ACE23B70}" srcOrd="0" destOrd="2" presId="urn:microsoft.com/office/officeart/2005/8/layout/hList1"/>
    <dgm:cxn modelId="{41B5B2CA-6764-4B09-9C40-707DE97EC446}" type="presOf" srcId="{F8213704-A378-4503-9E10-8FFD1D7B21FA}" destId="{6F619012-9C46-4D2F-B968-21EC0B8D8731}" srcOrd="0" destOrd="0" presId="urn:microsoft.com/office/officeart/2005/8/layout/hList1"/>
    <dgm:cxn modelId="{75F7B2CA-2702-4876-8B84-4A65228CD477}" type="presOf" srcId="{712CDA56-7553-4CB4-8A3F-463158474688}" destId="{8C8B45F4-0ED7-4F35-A64A-C5A32AC65BE1}" srcOrd="0" destOrd="1" presId="urn:microsoft.com/office/officeart/2005/8/layout/hList1"/>
    <dgm:cxn modelId="{EDEA4ECB-B9C0-4700-81B9-98E1A3AEADB3}" type="presOf" srcId="{ECE70297-E82E-41AC-81E3-DE650C4CB0B5}" destId="{B36357D7-D7E6-4AE8-8154-747BCFF20697}" srcOrd="0" destOrd="1" presId="urn:microsoft.com/office/officeart/2005/8/layout/h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E8A350F8-7D99-49D9-A0D4-A8B9B3024532}" type="presOf" srcId="{D2CC4D1C-CC4A-4827-BA05-F2ECC11C5466}" destId="{6E1024CD-4B72-46B2-B23A-04CBC7985B1D}" srcOrd="0" destOrd="0" presId="urn:microsoft.com/office/officeart/2005/8/layout/hList1"/>
    <dgm:cxn modelId="{5343A5FF-A5F6-4301-A3C4-CC5FA778571B}" type="presOf" srcId="{7AA673F5-D4DD-41FB-9992-E7BFF9A2C56A}" destId="{8C8B45F4-0ED7-4F35-A64A-C5A32AC65BE1}" srcOrd="0" destOrd="2" presId="urn:microsoft.com/office/officeart/2005/8/layout/hList1"/>
    <dgm:cxn modelId="{59D6E4DA-F3B8-415D-B22B-70C8E72B529B}" type="presParOf" srcId="{7610A1F9-D679-40DE-80DC-A471FF7D7235}" destId="{4B388A4A-EA84-4960-9E28-E43CDDABD3EC}" srcOrd="0" destOrd="0" presId="urn:microsoft.com/office/officeart/2005/8/layout/hList1"/>
    <dgm:cxn modelId="{1353BCF4-730C-4C21-9992-9A922ED3D2FD}" type="presParOf" srcId="{4B388A4A-EA84-4960-9E28-E43CDDABD3EC}" destId="{A881CD36-1D85-4CB3-9474-EB1E3470008F}" srcOrd="0" destOrd="0" presId="urn:microsoft.com/office/officeart/2005/8/layout/hList1"/>
    <dgm:cxn modelId="{4088166E-669C-4AA4-93CD-921673CCE1E1}" type="presParOf" srcId="{4B388A4A-EA84-4960-9E28-E43CDDABD3EC}" destId="{8C8B45F4-0ED7-4F35-A64A-C5A32AC65BE1}" srcOrd="1" destOrd="0" presId="urn:microsoft.com/office/officeart/2005/8/layout/hList1"/>
    <dgm:cxn modelId="{E09F3056-2501-4CA5-A480-234D8221708C}" type="presParOf" srcId="{7610A1F9-D679-40DE-80DC-A471FF7D7235}" destId="{386C8178-5991-4242-87C4-EE6C8008FB59}" srcOrd="1" destOrd="0" presId="urn:microsoft.com/office/officeart/2005/8/layout/hList1"/>
    <dgm:cxn modelId="{8F971B56-E1EF-4E5C-A3B6-045BE62F4F27}" type="presParOf" srcId="{7610A1F9-D679-40DE-80DC-A471FF7D7235}" destId="{D977AEE7-028A-4161-AA03-B3DFFAD0538E}" srcOrd="2" destOrd="0" presId="urn:microsoft.com/office/officeart/2005/8/layout/hList1"/>
    <dgm:cxn modelId="{3FCF80BE-A429-4D38-A05A-426442397B90}" type="presParOf" srcId="{D977AEE7-028A-4161-AA03-B3DFFAD0538E}" destId="{6F619012-9C46-4D2F-B968-21EC0B8D8731}" srcOrd="0" destOrd="0" presId="urn:microsoft.com/office/officeart/2005/8/layout/hList1"/>
    <dgm:cxn modelId="{11D7A7B5-6FF8-40C0-A6CB-42FAAB73064A}" type="presParOf" srcId="{D977AEE7-028A-4161-AA03-B3DFFAD0538E}" destId="{B36357D7-D7E6-4AE8-8154-747BCFF20697}" srcOrd="1" destOrd="0" presId="urn:microsoft.com/office/officeart/2005/8/layout/hList1"/>
    <dgm:cxn modelId="{43CB0F2F-9C12-440D-A3EF-29F872A2DA19}" type="presParOf" srcId="{7610A1F9-D679-40DE-80DC-A471FF7D7235}" destId="{6953EBCE-C073-4DC8-9BB8-9EC4F1F5B21C}" srcOrd="3" destOrd="0" presId="urn:microsoft.com/office/officeart/2005/8/layout/hList1"/>
    <dgm:cxn modelId="{BE2439D8-3FE9-447C-A792-271B20F97512}" type="presParOf" srcId="{7610A1F9-D679-40DE-80DC-A471FF7D7235}" destId="{BBB5FEF9-7526-4563-A978-712C5D44D0B0}" srcOrd="4" destOrd="0" presId="urn:microsoft.com/office/officeart/2005/8/layout/hList1"/>
    <dgm:cxn modelId="{4A7A4A75-626F-4331-B691-726613E506B0}" type="presParOf" srcId="{BBB5FEF9-7526-4563-A978-712C5D44D0B0}" destId="{6E1024CD-4B72-46B2-B23A-04CBC7985B1D}" srcOrd="0" destOrd="0" presId="urn:microsoft.com/office/officeart/2005/8/layout/hList1"/>
    <dgm:cxn modelId="{18F91BD0-40F0-4914-A895-F3A7D32047F5}" type="presParOf" srcId="{BBB5FEF9-7526-4563-A978-712C5D44D0B0}" destId="{82414EED-6585-4458-9B2A-2A52ACE23B7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49847"/>
          <a:ext cx="7018866" cy="16443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Add a 360º overview for users / managers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Dataverse data – Without 50K row limits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External data – Combine without lift-and-shift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Built-in Artificial Intelligence over your data</a:t>
          </a:r>
        </a:p>
      </dsp:txBody>
      <dsp:txXfrm>
        <a:off x="0" y="349847"/>
        <a:ext cx="7018866" cy="1644300"/>
      </dsp:txXfrm>
    </dsp:sp>
    <dsp:sp modelId="{502AFF02-4623-4A95-B257-31495EBE9DC7}">
      <dsp:nvSpPr>
        <dsp:cNvPr id="0" name=""/>
        <dsp:cNvSpPr/>
      </dsp:nvSpPr>
      <dsp:spPr>
        <a:xfrm>
          <a:off x="350943" y="8416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Expand the usability and value of your apps</a:t>
          </a:r>
        </a:p>
      </dsp:txBody>
      <dsp:txXfrm>
        <a:off x="376882" y="110106"/>
        <a:ext cx="4861328" cy="479482"/>
      </dsp:txXfrm>
    </dsp:sp>
    <dsp:sp modelId="{3F7A1910-0AA1-402A-93F9-941D6603D06B}">
      <dsp:nvSpPr>
        <dsp:cNvPr id="0" name=""/>
        <dsp:cNvSpPr/>
      </dsp:nvSpPr>
      <dsp:spPr>
        <a:xfrm>
          <a:off x="0" y="2357027"/>
          <a:ext cx="7018866" cy="7654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360º View from within an individual record</a:t>
          </a:r>
        </a:p>
      </dsp:txBody>
      <dsp:txXfrm>
        <a:off x="0" y="2357027"/>
        <a:ext cx="7018866" cy="765450"/>
      </dsp:txXfrm>
    </dsp:sp>
    <dsp:sp modelId="{25472EB6-6F37-4876-A355-1CE2E776EAB4}">
      <dsp:nvSpPr>
        <dsp:cNvPr id="0" name=""/>
        <dsp:cNvSpPr/>
      </dsp:nvSpPr>
      <dsp:spPr>
        <a:xfrm>
          <a:off x="350943" y="209134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Contextual Reports</a:t>
          </a:r>
        </a:p>
      </dsp:txBody>
      <dsp:txXfrm>
        <a:off x="376882" y="2117286"/>
        <a:ext cx="4861328" cy="479482"/>
      </dsp:txXfrm>
    </dsp:sp>
    <dsp:sp modelId="{AE063AFC-74EE-4267-B1CA-F287991EA16F}">
      <dsp:nvSpPr>
        <dsp:cNvPr id="0" name=""/>
        <dsp:cNvSpPr/>
      </dsp:nvSpPr>
      <dsp:spPr>
        <a:xfrm>
          <a:off x="0" y="3485357"/>
          <a:ext cx="7018866" cy="13041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Increase speed and completeness of adoption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Power BI is the best way to expose the value of the data in your app to Business Decision Makers</a:t>
          </a:r>
        </a:p>
      </dsp:txBody>
      <dsp:txXfrm>
        <a:off x="0" y="3485357"/>
        <a:ext cx="7018866" cy="1304100"/>
      </dsp:txXfrm>
    </dsp:sp>
    <dsp:sp modelId="{DFA28DB1-368A-4DBB-9170-7B7324BF2792}">
      <dsp:nvSpPr>
        <dsp:cNvPr id="0" name=""/>
        <dsp:cNvSpPr/>
      </dsp:nvSpPr>
      <dsp:spPr>
        <a:xfrm>
          <a:off x="350943" y="321967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Finally – The real benefit:</a:t>
          </a:r>
        </a:p>
      </dsp:txBody>
      <dsp:txXfrm>
        <a:off x="376882" y="3245616"/>
        <a:ext cx="4861328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7911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Run-time query for current data – real-time-</a:t>
          </a:r>
          <a:r>
            <a:rPr lang="en-US" sz="1400" kern="1200" dirty="0" err="1"/>
            <a:t>ish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Individual user’s own data (security model applies)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Best for targeted datasets &lt;20K rows returned</a:t>
          </a:r>
        </a:p>
      </dsp:txBody>
      <dsp:txXfrm>
        <a:off x="0" y="279117"/>
        <a:ext cx="10515600" cy="1058400"/>
      </dsp:txXfrm>
    </dsp:sp>
    <dsp:sp modelId="{FD2B0668-7B51-4673-B7F9-24386A9B7757}">
      <dsp:nvSpPr>
        <dsp:cNvPr id="0" name=""/>
        <dsp:cNvSpPr/>
      </dsp:nvSpPr>
      <dsp:spPr>
        <a:xfrm>
          <a:off x="525780" y="7247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DirectQuery using Dataverse Connector</a:t>
          </a:r>
        </a:p>
      </dsp:txBody>
      <dsp:txXfrm>
        <a:off x="545955" y="92652"/>
        <a:ext cx="7320570" cy="372930"/>
      </dsp:txXfrm>
    </dsp:sp>
    <dsp:sp modelId="{75A242C3-5E9E-44C1-B987-BD8143272D60}">
      <dsp:nvSpPr>
        <dsp:cNvPr id="0" name=""/>
        <dsp:cNvSpPr/>
      </dsp:nvSpPr>
      <dsp:spPr>
        <a:xfrm>
          <a:off x="0" y="161975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Dramatically Faster rendering/responsiveness of reports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Scheduled refreshes of medium-sized datasets &lt;100K rows returned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Incremental refresh is possible if carefully managed</a:t>
          </a:r>
        </a:p>
      </dsp:txBody>
      <dsp:txXfrm>
        <a:off x="0" y="1619757"/>
        <a:ext cx="10515600" cy="1058400"/>
      </dsp:txXfrm>
    </dsp:sp>
    <dsp:sp modelId="{8E5BE7CD-DB44-4EDA-8CFE-BED878330F05}">
      <dsp:nvSpPr>
        <dsp:cNvPr id="0" name=""/>
        <dsp:cNvSpPr/>
      </dsp:nvSpPr>
      <dsp:spPr>
        <a:xfrm>
          <a:off x="525780" y="1413118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Import Mode using Dataverse Connector</a:t>
          </a:r>
        </a:p>
      </dsp:txBody>
      <dsp:txXfrm>
        <a:off x="545955" y="1433293"/>
        <a:ext cx="7320570" cy="372930"/>
      </dsp:txXfrm>
    </dsp:sp>
    <dsp:sp modelId="{C35471D0-08FE-45BC-BB8A-9A80DB42B865}">
      <dsp:nvSpPr>
        <dsp:cNvPr id="0" name=""/>
        <dsp:cNvSpPr/>
      </dsp:nvSpPr>
      <dsp:spPr>
        <a:xfrm>
          <a:off x="0" y="2960397"/>
          <a:ext cx="10515600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Power Query ETL into a SQL database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Combine with other sources to create a rich Data Source for Reporting</a:t>
          </a:r>
        </a:p>
      </dsp:txBody>
      <dsp:txXfrm>
        <a:off x="0" y="2960397"/>
        <a:ext cx="10515600" cy="815850"/>
      </dsp:txXfrm>
    </dsp:sp>
    <dsp:sp modelId="{3D761407-BF84-4537-9C82-4FEB0F548C38}">
      <dsp:nvSpPr>
        <dsp:cNvPr id="0" name=""/>
        <dsp:cNvSpPr/>
      </dsp:nvSpPr>
      <dsp:spPr>
        <a:xfrm>
          <a:off x="525780" y="275375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Power BI DataMart (preview)</a:t>
          </a:r>
        </a:p>
      </dsp:txBody>
      <dsp:txXfrm>
        <a:off x="545955" y="2773932"/>
        <a:ext cx="7320570" cy="372930"/>
      </dsp:txXfrm>
    </dsp:sp>
    <dsp:sp modelId="{0CBEE028-BB21-45C4-A174-3FEB36FE1A7F}">
      <dsp:nvSpPr>
        <dsp:cNvPr id="0" name=""/>
        <dsp:cNvSpPr/>
      </dsp:nvSpPr>
      <dsp:spPr>
        <a:xfrm>
          <a:off x="0" y="4058488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Larger and even Enterprise-Scale data source for reporting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Enrichment through Machine Learning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Integration with Data Warehouse	</a:t>
          </a:r>
        </a:p>
      </dsp:txBody>
      <dsp:txXfrm>
        <a:off x="0" y="4058488"/>
        <a:ext cx="10515600" cy="1058400"/>
      </dsp:txXfrm>
    </dsp:sp>
    <dsp:sp modelId="{DE9B6C1E-EE0D-4B6B-BB4A-402B30D017CE}">
      <dsp:nvSpPr>
        <dsp:cNvPr id="0" name=""/>
        <dsp:cNvSpPr/>
      </dsp:nvSpPr>
      <dsp:spPr>
        <a:xfrm>
          <a:off x="525780" y="385184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Synapse Link for Dataverse</a:t>
          </a:r>
        </a:p>
      </dsp:txBody>
      <dsp:txXfrm>
        <a:off x="545955" y="3872022"/>
        <a:ext cx="7320570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Run-time query for current data – near-real-time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Individual user’s own data (security model applies)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Best for targeted datasets &lt;20K rows returned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DirectQuery using Dataverse Connector</a:t>
          </a:r>
        </a:p>
      </dsp:txBody>
      <dsp:txXfrm>
        <a:off x="443133" y="43979"/>
        <a:ext cx="5788851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Dramatically Faster rendering/responsiveness of reports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Scheduled refreshes of medium-sized datasets &lt;100K rows returned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Incremental refresh is possible if carefully managed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Import Mode using Dataverse Connector</a:t>
          </a:r>
        </a:p>
      </dsp:txBody>
      <dsp:txXfrm>
        <a:off x="443133" y="43979"/>
        <a:ext cx="5788851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Larger datasets from Dataverse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Enrichment through Machine Learning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Integration with Data Warehouses	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Azure Synapse Link for Dataverse</a:t>
          </a:r>
        </a:p>
      </dsp:txBody>
      <dsp:txXfrm>
        <a:off x="443133" y="43979"/>
        <a:ext cx="5788851" cy="4794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1CD36-1D85-4CB3-9474-EB1E3470008F}">
      <dsp:nvSpPr>
        <dsp:cNvPr id="0" name=""/>
        <dsp:cNvSpPr/>
      </dsp:nvSpPr>
      <dsp:spPr>
        <a:xfrm>
          <a:off x="3286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1) Dataverse + DirectQuery</a:t>
          </a:r>
        </a:p>
      </dsp:txBody>
      <dsp:txXfrm>
        <a:off x="3286" y="20190"/>
        <a:ext cx="3203971" cy="432000"/>
      </dsp:txXfrm>
    </dsp:sp>
    <dsp:sp modelId="{8C8B45F4-0ED7-4F35-A64A-C5A32AC65BE1}">
      <dsp:nvSpPr>
        <dsp:cNvPr id="0" name=""/>
        <dsp:cNvSpPr/>
      </dsp:nvSpPr>
      <dsp:spPr>
        <a:xfrm>
          <a:off x="3286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Run-time query for current data – real-time-</a:t>
          </a:r>
          <a:r>
            <a:rPr lang="en-US" sz="1500" kern="1200" dirty="0" err="1"/>
            <a:t>ish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Individual user’s own data (security model applies)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Best for targeted datasets &lt;20K rows returned</a:t>
          </a:r>
        </a:p>
      </dsp:txBody>
      <dsp:txXfrm>
        <a:off x="3286" y="452190"/>
        <a:ext cx="3203971" cy="1564650"/>
      </dsp:txXfrm>
    </dsp:sp>
    <dsp:sp modelId="{6F619012-9C46-4D2F-B968-21EC0B8D8731}">
      <dsp:nvSpPr>
        <dsp:cNvPr id="0" name=""/>
        <dsp:cNvSpPr/>
      </dsp:nvSpPr>
      <dsp:spPr>
        <a:xfrm>
          <a:off x="3655814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2) Dataverse + Import Mode</a:t>
          </a:r>
        </a:p>
      </dsp:txBody>
      <dsp:txXfrm>
        <a:off x="3655814" y="20190"/>
        <a:ext cx="3203971" cy="432000"/>
      </dsp:txXfrm>
    </dsp:sp>
    <dsp:sp modelId="{B36357D7-D7E6-4AE8-8154-747BCFF20697}">
      <dsp:nvSpPr>
        <dsp:cNvPr id="0" name=""/>
        <dsp:cNvSpPr/>
      </dsp:nvSpPr>
      <dsp:spPr>
        <a:xfrm>
          <a:off x="3655814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Faster rendering/responsiveness of reports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Scheduled refreshes of medium-sized datasets &lt;100K rows returned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Incremental refresh is possible if carefully managed</a:t>
          </a:r>
        </a:p>
      </dsp:txBody>
      <dsp:txXfrm>
        <a:off x="3655814" y="452190"/>
        <a:ext cx="3203971" cy="1564650"/>
      </dsp:txXfrm>
    </dsp:sp>
    <dsp:sp modelId="{6E1024CD-4B72-46B2-B23A-04CBC7985B1D}">
      <dsp:nvSpPr>
        <dsp:cNvPr id="0" name=""/>
        <dsp:cNvSpPr/>
      </dsp:nvSpPr>
      <dsp:spPr>
        <a:xfrm>
          <a:off x="7308342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3) Azure Synapse Link for Dataverse</a:t>
          </a:r>
        </a:p>
      </dsp:txBody>
      <dsp:txXfrm>
        <a:off x="7308342" y="20190"/>
        <a:ext cx="3203971" cy="432000"/>
      </dsp:txXfrm>
    </dsp:sp>
    <dsp:sp modelId="{82414EED-6585-4458-9B2A-2A52ACE23B70}">
      <dsp:nvSpPr>
        <dsp:cNvPr id="0" name=""/>
        <dsp:cNvSpPr/>
      </dsp:nvSpPr>
      <dsp:spPr>
        <a:xfrm>
          <a:off x="7308342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Larger Dataverse datasets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Enrichment through Machine Learning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Integration with Data Warehouse	</a:t>
          </a:r>
        </a:p>
      </dsp:txBody>
      <dsp:txXfrm>
        <a:off x="7308342" y="452190"/>
        <a:ext cx="3203971" cy="15646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12/6/2022 10:50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12/6/2022 10:48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12/6/2022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12/6/2022 10:48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12/6/2022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15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12/6/2022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Poll Title: Do not modify the notes in this section to avoid tampering with the Poll Everywhere activity.
More info at polleverywhere.com/support
What questions do you have about Using Power BI with Dynamics 365 CE/Dataverse ?
https://www.polleverywhere.com/discourses/hXs17Z57wGtMOpHtlh1Q2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12/6/2022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FCC5B8-1230-DA26-BA9B-FB5BE7B80902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35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12/6/2022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24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Poll Title: Do not modify the notes in this section to avoid tampering with the Poll Everywhere activity.
More info at polleverywhere.com/support
Rank these app's usage within your org/customers:
https://www.polleverywhere.com/ranking_polls/Zd3Fd9GvleOuEYoSNzbBU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12/6/2022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3C7E5C-BFC5-C325-434E-47BA9554BC26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46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Poll Title: Do not modify the notes in this section to avoid tampering with the Poll Everywhere activity.
More info at polleverywhere.com/support
What is you and/or team's confidence level with building Power BI reports over Dataverse/Dynamics 365CE data?
https://www.polleverywhere.com/multiple_choice_polls/X1QqQyZ0Z0asgspHSclaj?state=opened&amp;flow=Default&amp;onscreen=persist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12/6/2022 10:48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B3F194-D82F-05F4-7E8E-F9A79097EAF4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79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12/6/2022 10:48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12/6/2022 10:48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29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0728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11415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5294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>
            <a:noAutofit/>
          </a:bodyPr>
          <a:lstStyle>
            <a:lvl1pPr marL="0" indent="0">
              <a:buNone/>
              <a:defRPr lang="en-US" sz="3137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39864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2077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24777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598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24771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12" indent="0">
              <a:buNone/>
              <a:defRPr sz="2800"/>
            </a:lvl2pPr>
            <a:lvl3pPr marL="914225" indent="0">
              <a:buNone/>
              <a:defRPr sz="2400"/>
            </a:lvl3pPr>
            <a:lvl4pPr marL="1371337" indent="0">
              <a:buNone/>
              <a:defRPr sz="2000"/>
            </a:lvl4pPr>
            <a:lvl5pPr marL="1828449" indent="0">
              <a:buNone/>
              <a:defRPr sz="2000"/>
            </a:lvl5pPr>
            <a:lvl6pPr marL="2285561" indent="0">
              <a:buNone/>
              <a:defRPr sz="2000"/>
            </a:lvl6pPr>
            <a:lvl7pPr marL="2742674" indent="0">
              <a:buNone/>
              <a:defRPr sz="2000"/>
            </a:lvl7pPr>
            <a:lvl8pPr marL="3199785" indent="0">
              <a:buNone/>
              <a:defRPr sz="2000"/>
            </a:lvl8pPr>
            <a:lvl9pPr marL="365689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882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8905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1481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6"/>
            <a:ext cx="10515600" cy="1114313"/>
          </a:xfrm>
        </p:spPr>
        <p:txBody>
          <a:bodyPr>
            <a:no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82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068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4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4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556" marR="0" lvl="0" indent="-228556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556" marR="0" lvl="0" indent="-228556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6190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38152"/>
            <a:ext cx="5510783" cy="89625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470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23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5" y="585789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6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1264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66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38152"/>
            <a:ext cx="9144000" cy="89625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470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11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3959223"/>
          </a:xfrm>
        </p:spPr>
        <p:txBody>
          <a:bodyPr anchor="t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4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85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2"/>
            <a:ext cx="4167887" cy="1920526"/>
          </a:xfrm>
        </p:spPr>
        <p:txBody>
          <a:bodyPr anchor="b" anchorCtr="0">
            <a:sp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1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1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2083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1" y="1387097"/>
            <a:ext cx="5134675" cy="367529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Arial" panose="020B0604020202020204" pitchFamily="34" charset="0"/>
              <a:buNone/>
              <a:defRPr sz="2000" b="0"/>
            </a:lvl2pPr>
            <a:lvl3pPr marL="450677" indent="0">
              <a:buFont typeface="Arial" panose="020B0604020202020204" pitchFamily="34" charset="0"/>
              <a:buNone/>
              <a:tabLst/>
              <a:defRPr sz="1600" b="0"/>
            </a:lvl3pPr>
            <a:lvl4pPr marL="652212" indent="0">
              <a:buFont typeface="Arial" panose="020B0604020202020204" pitchFamily="34" charset="0"/>
              <a:buNone/>
              <a:defRPr sz="1400" b="0"/>
            </a:lvl4pPr>
            <a:lvl5pPr marL="853747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1" y="2047084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00" indent="-198400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8" y="2204829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0438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890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1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2" r:id="rId1"/>
    <p:sldLayoutId id="2147485313" r:id="rId2"/>
    <p:sldLayoutId id="2147485314" r:id="rId3"/>
    <p:sldLayoutId id="2147485315" r:id="rId4"/>
    <p:sldLayoutId id="2147485316" r:id="rId5"/>
    <p:sldLayoutId id="2147485317" r:id="rId6"/>
    <p:sldLayoutId id="2147485318" r:id="rId7"/>
    <p:sldLayoutId id="2147485319" r:id="rId8"/>
    <p:sldLayoutId id="2147485320" r:id="rId9"/>
    <p:sldLayoutId id="2147485321" r:id="rId10"/>
    <p:sldLayoutId id="2147485322" r:id="rId11"/>
    <p:sldLayoutId id="2147485323" r:id="rId12"/>
    <p:sldLayoutId id="2147485324" r:id="rId13"/>
    <p:sldLayoutId id="2147485325" r:id="rId14"/>
    <p:sldLayoutId id="2147485326" r:id="rId15"/>
    <p:sldLayoutId id="2147485327" r:id="rId16"/>
    <p:sldLayoutId id="2147485328" r:id="rId17"/>
    <p:sldLayoutId id="2147485329" r:id="rId18"/>
    <p:sldLayoutId id="2147485330" r:id="rId19"/>
    <p:sldLayoutId id="2147485331" r:id="rId20"/>
  </p:sldLayoutIdLst>
  <p:transition>
    <p:fade/>
  </p:transition>
  <p:hf sldNum="0" hdr="0" ftr="0" dt="0"/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lang="en-US" sz="4313" kern="1200" spc="-48" dirty="0">
          <a:ln w="3175">
            <a:noFill/>
          </a:ln>
          <a:gradFill flip="none" rotWithShape="1">
            <a:gsLst>
              <a:gs pos="0">
                <a:srgbClr val="50E6FF"/>
              </a:gs>
              <a:gs pos="100000">
                <a:srgbClr val="0078D4"/>
              </a:gs>
            </a:gsLst>
            <a:lin ang="18900000" scaled="1"/>
            <a:tileRect/>
          </a:gradFill>
          <a:latin typeface="Segoe UI Semibold"/>
          <a:ea typeface="+mn-ea"/>
          <a:cs typeface="Segoe UI" pitchFamily="34" charset="0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www.youtube.com/watch?v=ZuXAqlQdOb4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powerbi.microsoft.com/en-us/blog/announcing-power-bi-report-and-dataset-management-in-power-apps-solutions/" TargetMode="External"/><Relationship Id="rId5" Type="http://schemas.openxmlformats.org/officeDocument/2006/relationships/hyperlink" Target="https://learn.microsoft.com/en-us/power-apps/maker/model-driven-apps/power-bi-content-management-power-apps-solutions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5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2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hyperlink" Target="http://tex.stackexchange.com/questions/273072/adding-lines-to-bar-charts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Layout" Target="../diagrams/layout4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5" Type="http://schemas.microsoft.com/office/2007/relationships/hdphoto" Target="../media/hdphoto1.wdp"/><Relationship Id="rId10" Type="http://schemas.microsoft.com/office/2007/relationships/diagramDrawing" Target="../diagrams/drawing4.xml"/><Relationship Id="rId4" Type="http://schemas.openxmlformats.org/officeDocument/2006/relationships/image" Target="../media/image26.png"/><Relationship Id="rId9" Type="http://schemas.openxmlformats.org/officeDocument/2006/relationships/diagramColors" Target="../diagrams/colors4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Colors" Target="../diagrams/colors5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microsoft.com/office/2007/relationships/hdphoto" Target="../media/hdphoto1.wdp"/><Relationship Id="rId4" Type="http://schemas.openxmlformats.org/officeDocument/2006/relationships/diagramData" Target="../diagrams/data5.xml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Layout" Target="../diagrams/layout6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6.xml"/><Relationship Id="rId5" Type="http://schemas.microsoft.com/office/2007/relationships/hdphoto" Target="../media/hdphoto1.wdp"/><Relationship Id="rId10" Type="http://schemas.microsoft.com/office/2007/relationships/diagramDrawing" Target="../diagrams/drawing6.xml"/><Relationship Id="rId4" Type="http://schemas.openxmlformats.org/officeDocument/2006/relationships/image" Target="../media/image26.png"/><Relationship Id="rId9" Type="http://schemas.openxmlformats.org/officeDocument/2006/relationships/diagramColors" Target="../diagrams/colors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customXml" Target="../ink/ink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8.xml"/><Relationship Id="rId3" Type="http://schemas.openxmlformats.org/officeDocument/2006/relationships/image" Target="../media/image33.png"/><Relationship Id="rId7" Type="http://schemas.openxmlformats.org/officeDocument/2006/relationships/customXml" Target="../ink/ink5.xml"/><Relationship Id="rId12" Type="http://schemas.openxmlformats.org/officeDocument/2006/relationships/image" Target="../media/image37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36.png"/><Relationship Id="rId4" Type="http://schemas.microsoft.com/office/2007/relationships/hdphoto" Target="../media/hdphoto2.wdp"/><Relationship Id="rId9" Type="http://schemas.openxmlformats.org/officeDocument/2006/relationships/customXml" Target="../ink/ink6.xml"/><Relationship Id="rId1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2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2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PBIGuidance" TargetMode="External"/><Relationship Id="rId2" Type="http://schemas.openxmlformats.org/officeDocument/2006/relationships/hyperlink" Target="https://aka.ms/PBIGuided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scottsewell/PowerBI-Dataverse" TargetMode="External"/><Relationship Id="rId5" Type="http://schemas.openxmlformats.org/officeDocument/2006/relationships/hyperlink" Target="https://github.com/MScottSewell/Power-BI-D365-Sales" TargetMode="External"/><Relationship Id="rId4" Type="http://schemas.openxmlformats.org/officeDocument/2006/relationships/hyperlink" Target="https://aka.ms/D365PBI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cottsewell/PowerBI-Dataverse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54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slide" Target="slide3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11" Type="http://schemas.openxmlformats.org/officeDocument/2006/relationships/slide" Target="slide24.xml"/><Relationship Id="rId5" Type="http://schemas.openxmlformats.org/officeDocument/2006/relationships/image" Target="../media/image8.png"/><Relationship Id="rId10" Type="http://schemas.openxmlformats.org/officeDocument/2006/relationships/slide" Target="slide17.xml"/><Relationship Id="rId4" Type="http://schemas.openxmlformats.org/officeDocument/2006/relationships/image" Target="../media/image7.png"/><Relationship Id="rId9" Type="http://schemas.openxmlformats.org/officeDocument/2006/relationships/slide" Target="slide7.xml"/><Relationship Id="rId14" Type="http://schemas.openxmlformats.org/officeDocument/2006/relationships/slide" Target="slide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865B6"/>
            </a:gs>
            <a:gs pos="19981">
              <a:srgbClr val="2E5293"/>
            </a:gs>
            <a:gs pos="53000">
              <a:srgbClr val="1D3259"/>
            </a:gs>
            <a:gs pos="86000">
              <a:srgbClr val="20386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BA630A-E4EF-B48D-F845-CC8B4144B5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834122"/>
            <a:ext cx="4022544" cy="4022544"/>
          </a:xfrm>
          <a:prstGeom prst="rect">
            <a:avLst/>
          </a:prstGeom>
        </p:spPr>
      </p:pic>
      <p:sp>
        <p:nvSpPr>
          <p:cNvPr id="3" name="Subtitle 1">
            <a:extLst>
              <a:ext uri="{FF2B5EF4-FFF2-40B4-BE49-F238E27FC236}">
                <a16:creationId xmlns:a16="http://schemas.microsoft.com/office/drawing/2014/main" id="{0BA0C690-B8E7-CE81-7B7B-514320F55B83}"/>
              </a:ext>
            </a:extLst>
          </p:cNvPr>
          <p:cNvSpPr txBox="1">
            <a:spLocks/>
          </p:cNvSpPr>
          <p:nvPr/>
        </p:nvSpPr>
        <p:spPr>
          <a:xfrm>
            <a:off x="3716188" y="4834453"/>
            <a:ext cx="6977252" cy="1655527"/>
          </a:xfrm>
          <a:prstGeom prst="rect">
            <a:avLst/>
          </a:prstGeom>
          <a:noFill/>
        </p:spPr>
        <p:txBody>
          <a:bodyPr vert="horz" lIns="89642" tIns="44821" rIns="89642" bIns="44821" rtlCol="0" anchor="b">
            <a:normAutofit/>
          </a:bodyPr>
          <a:lstStyle>
            <a:lvl1pPr marL="0" indent="0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29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2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32597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83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98895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65193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31491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97790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6408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30386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12" lvl="1" defTabSz="914225">
              <a:spcBef>
                <a:spcPct val="0"/>
              </a:spcBef>
            </a:pPr>
            <a:r>
              <a:rPr lang="en-US" sz="5294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Scott Sewell</a:t>
            </a:r>
          </a:p>
          <a:p>
            <a:pPr marL="457112" lvl="1" defTabSz="914225">
              <a:spcBef>
                <a:spcPct val="0"/>
              </a:spcBef>
            </a:pPr>
            <a:r>
              <a:rPr lang="en-US" sz="2353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Principal Program Manager</a:t>
            </a:r>
          </a:p>
          <a:p>
            <a:pPr marL="457112" lvl="1" defTabSz="914225">
              <a:spcBef>
                <a:spcPct val="0"/>
              </a:spcBef>
            </a:pPr>
            <a:r>
              <a:rPr lang="en-US" sz="2353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Power BI Customer Advisory Team (PBICAT)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4" y="180109"/>
            <a:ext cx="9224460" cy="2946069"/>
          </a:xfrm>
        </p:spPr>
        <p:txBody>
          <a:bodyPr>
            <a:normAutofit/>
          </a:bodyPr>
          <a:lstStyle/>
          <a:p>
            <a:pPr algn="r"/>
            <a: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Dataverse + Power BI</a:t>
            </a:r>
            <a:b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Create real-time and contextualized analytics and reports in your apps</a:t>
            </a:r>
            <a:endParaRPr lang="en-US" sz="6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5" name="Picture 2" descr="Heart Shape">
            <a:extLst>
              <a:ext uri="{FF2B5EF4-FFF2-40B4-BE49-F238E27FC236}">
                <a16:creationId xmlns:a16="http://schemas.microsoft.com/office/drawing/2014/main" id="{AB630175-2326-F203-52C5-02CE96B893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176" y="4924978"/>
            <a:ext cx="760372" cy="70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aphic 8" descr="Power BI Logo">
            <a:extLst>
              <a:ext uri="{FF2B5EF4-FFF2-40B4-BE49-F238E27FC236}">
                <a16:creationId xmlns:a16="http://schemas.microsoft.com/office/drawing/2014/main" id="{3559F53D-91AC-E4D2-12DD-2C61A05503DC}"/>
              </a:ext>
            </a:extLst>
          </p:cNvPr>
          <p:cNvGrpSpPr/>
          <p:nvPr/>
        </p:nvGrpSpPr>
        <p:grpSpPr>
          <a:xfrm>
            <a:off x="8890339" y="4905808"/>
            <a:ext cx="530182" cy="721636"/>
            <a:chOff x="1908738" y="1553244"/>
            <a:chExt cx="675000" cy="9187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5711DA-AB2B-EB53-5026-948E192EEF10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290DD1-3315-5030-9084-984FDCCDE632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DA01E1-BF69-3FDE-8837-F28587557F26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16BA7C-A7BB-1833-5B99-3069E9364979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DDAC85-CB5A-481B-6962-0767858CE5DC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3" name="Graphic 5" descr="Dataverse Logo">
            <a:extLst>
              <a:ext uri="{FF2B5EF4-FFF2-40B4-BE49-F238E27FC236}">
                <a16:creationId xmlns:a16="http://schemas.microsoft.com/office/drawing/2014/main" id="{89D7AC45-884F-7869-5D25-6C98DC203DBB}"/>
              </a:ext>
            </a:extLst>
          </p:cNvPr>
          <p:cNvGrpSpPr/>
          <p:nvPr/>
        </p:nvGrpSpPr>
        <p:grpSpPr>
          <a:xfrm>
            <a:off x="10531373" y="4915214"/>
            <a:ext cx="840542" cy="674707"/>
            <a:chOff x="6550580" y="1578143"/>
            <a:chExt cx="900375" cy="69038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6681E1-7A23-222E-AFF0-BB070FB96479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3A9290C-6663-C643-03C7-3746E7CFAE52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4EBCC3-0AB9-FDB5-8715-3C6F437FD26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748A56-28E7-5F51-2BDE-C68C05CCC4FE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43946D-E4F3-B562-3CCB-0DA7747454CE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62B3D-E5E8-AE60-0BFA-85E8210F4870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6470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 descr="Power BI Report in a Form&#10;">
            <a:extLst>
              <a:ext uri="{FF2B5EF4-FFF2-40B4-BE49-F238E27FC236}">
                <a16:creationId xmlns:a16="http://schemas.microsoft.com/office/drawing/2014/main" id="{2A61BD89-8FEF-DBAB-F849-4AF00EA2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64" y="1537426"/>
            <a:ext cx="6852279" cy="469791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9D7CA-7ADB-5886-420F-067DCDE71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2" y="1493349"/>
            <a:ext cx="7153166" cy="468973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Embedding a Power BI report into a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429758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New embedding experience!</a:t>
            </a:r>
            <a:br>
              <a:rPr lang="en-US" sz="2400" dirty="0"/>
            </a:br>
            <a:r>
              <a:rPr lang="en-US" sz="2400" dirty="0"/>
              <a:t>PCF-based control to embed a solution-managed report in a model driven form.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Can enable / disable: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Filter Pane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Action 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Bookmarks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0CADC2-54C7-DB45-01ED-56348E90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705" y="1315591"/>
            <a:ext cx="7067562" cy="466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Quick Reports in Dataverse Views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17215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Create a Power BI report from within a Dataverse View.</a:t>
            </a:r>
          </a:p>
          <a:p>
            <a:endParaRPr lang="en-US" sz="2400" dirty="0"/>
          </a:p>
          <a:p>
            <a:r>
              <a:rPr lang="en-US" sz="2400" dirty="0"/>
              <a:t>Report can be customized and saved</a:t>
            </a:r>
          </a:p>
          <a:p>
            <a:endParaRPr lang="en-US" sz="2400" dirty="0"/>
          </a:p>
          <a:p>
            <a:r>
              <a:rPr lang="en-US" sz="2400" dirty="0"/>
              <a:t>Enabled ‘per app’ in Maker Portal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b="1" spc="-49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Ship Power BI content in a Power Apps Solutions across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357" b="73"/>
          <a:stretch/>
        </p:blipFill>
        <p:spPr>
          <a:xfrm>
            <a:off x="535711" y="1728952"/>
            <a:ext cx="7503024" cy="44110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b="1" spc="-49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6A00A-877E-E7EC-D32D-AD6071B2A5C2}"/>
              </a:ext>
            </a:extLst>
          </p:cNvPr>
          <p:cNvSpPr txBox="1">
            <a:spLocks/>
          </p:cNvSpPr>
          <p:nvPr/>
        </p:nvSpPr>
        <p:spPr>
          <a:xfrm>
            <a:off x="8250621" y="1647699"/>
            <a:ext cx="3352417" cy="4711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br>
              <a:rPr lang="en-US" sz="3200" dirty="0">
                <a:solidFill>
                  <a:srgbClr val="FFC000"/>
                </a:solidFill>
              </a:rPr>
            </a:br>
            <a:endParaRPr lang="en-US" sz="32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br>
              <a:rPr lang="en-US" sz="3200" dirty="0">
                <a:solidFill>
                  <a:srgbClr val="FFC000"/>
                </a:solidFill>
              </a:rPr>
            </a:br>
            <a:endParaRPr lang="en-US" sz="32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Webinar</a:t>
            </a:r>
            <a:endParaRPr 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600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FF99E-BF28-B694-BDF0-41AA78CA3037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69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3292926"/>
              </p:ext>
            </p:extLst>
          </p:nvPr>
        </p:nvGraphicFramePr>
        <p:xfrm>
          <a:off x="838200" y="1520118"/>
          <a:ext cx="10515600" cy="518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924" y="590038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102466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3505078"/>
            <a:ext cx="540000" cy="540000"/>
          </a:xfrm>
          <a:prstGeom prst="rect">
            <a:avLst/>
          </a:prstGeom>
        </p:spPr>
      </p:pic>
      <p:grpSp>
        <p:nvGrpSpPr>
          <p:cNvPr id="7" name="Graphic 8">
            <a:extLst>
              <a:ext uri="{FF2B5EF4-FFF2-40B4-BE49-F238E27FC236}">
                <a16:creationId xmlns:a16="http://schemas.microsoft.com/office/drawing/2014/main" id="{A0DC33BA-7F55-FAD5-299B-334DB5290893}"/>
              </a:ext>
            </a:extLst>
          </p:cNvPr>
          <p:cNvGrpSpPr/>
          <p:nvPr/>
        </p:nvGrpSpPr>
        <p:grpSpPr>
          <a:xfrm>
            <a:off x="975778" y="4733929"/>
            <a:ext cx="430291" cy="442070"/>
            <a:chOff x="1908738" y="1553244"/>
            <a:chExt cx="675000" cy="9187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1DE622-DB7D-6E5F-B6FD-26626FB453A6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053C221-CD79-E79B-D0D9-284843ABDAEE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FF445F4-0913-5F08-EF4C-25BE63462B94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304984-1E2B-C6FF-6DD7-7CF46FEF2750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8FD1BA-7DDA-1013-F3DF-8923FB3E3554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Tiny Heart Shap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 descr="Dataverse Logo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 descr="Dataverse Logo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05FE9F-5757-0A84-5288-CF198A8052EB}"/>
              </a:ext>
            </a:extLst>
          </p:cNvPr>
          <p:cNvCxnSpPr>
            <a:cxnSpLocks/>
          </p:cNvCxnSpPr>
          <p:nvPr/>
        </p:nvCxnSpPr>
        <p:spPr>
          <a:xfrm>
            <a:off x="3572437" y="2299734"/>
            <a:ext cx="5009659" cy="0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92F5EB9-8228-FA89-757B-26695AD974A6}"/>
              </a:ext>
            </a:extLst>
          </p:cNvPr>
          <p:cNvSpPr txBox="1"/>
          <p:nvPr/>
        </p:nvSpPr>
        <p:spPr>
          <a:xfrm>
            <a:off x="4072859" y="2109365"/>
            <a:ext cx="3695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1) DirectQuery using Dataverse Connector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78429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19" name="Content Placeholder 9">
            <a:extLst>
              <a:ext uri="{FF2B5EF4-FFF2-40B4-BE49-F238E27FC236}">
                <a16:creationId xmlns:a16="http://schemas.microsoft.com/office/drawing/2014/main" id="{55A0A259-E332-9799-0095-C6E6519F38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9679945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6F3C6D7-A510-EFF7-4E86-B41C82C67B91}"/>
              </a:ext>
            </a:extLst>
          </p:cNvPr>
          <p:cNvGrpSpPr/>
          <p:nvPr/>
        </p:nvGrpSpPr>
        <p:grpSpPr>
          <a:xfrm>
            <a:off x="8172168" y="1690688"/>
            <a:ext cx="1082514" cy="1056155"/>
            <a:chOff x="7907761" y="1690688"/>
            <a:chExt cx="1082514" cy="1056155"/>
          </a:xfrm>
        </p:grpSpPr>
        <p:pic>
          <p:nvPicPr>
            <p:cNvPr id="3" name="Picture 2" descr="Chart, bar chart">
              <a:extLst>
                <a:ext uri="{FF2B5EF4-FFF2-40B4-BE49-F238E27FC236}">
                  <a16:creationId xmlns:a16="http://schemas.microsoft.com/office/drawing/2014/main" id="{DD593017-E483-A970-86F1-F158E28CB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4" name="Graphic 148">
              <a:extLst>
                <a:ext uri="{FF2B5EF4-FFF2-40B4-BE49-F238E27FC236}">
                  <a16:creationId xmlns:a16="http://schemas.microsoft.com/office/drawing/2014/main" id="{E838D7F9-E160-DCDB-D700-0DC10035CBC0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9E1D3B5-8CB3-F258-C16E-B1730A75F1EB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79A63E2-4466-5BAC-4964-B02CACC6667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2D45D41-3E92-F3DF-7B7F-20C1604917BD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4B2EE9-9E05-FC5D-995C-5ED2980B69CE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0D7DBA3-050E-1FFB-9616-0068AE065EC6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93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822703-EEF5-45B9-5FC1-C5ED7F8B13A0}"/>
              </a:ext>
            </a:extLst>
          </p:cNvPr>
          <p:cNvCxnSpPr>
            <a:cxnSpLocks/>
          </p:cNvCxnSpPr>
          <p:nvPr/>
        </p:nvCxnSpPr>
        <p:spPr>
          <a:xfrm>
            <a:off x="3569806" y="2299734"/>
            <a:ext cx="5052388" cy="1077423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60BC89E1-37DE-5630-7B10-6E1090A6D24A}"/>
              </a:ext>
            </a:extLst>
          </p:cNvPr>
          <p:cNvSpPr txBox="1"/>
          <p:nvPr/>
        </p:nvSpPr>
        <p:spPr>
          <a:xfrm rot="712821">
            <a:off x="3888213" y="2629348"/>
            <a:ext cx="408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75798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14AE64B-0E0C-93F3-9982-C55F5861D79F}"/>
              </a:ext>
            </a:extLst>
          </p:cNvPr>
          <p:cNvGrpSpPr/>
          <p:nvPr/>
        </p:nvGrpSpPr>
        <p:grpSpPr>
          <a:xfrm>
            <a:off x="8221701" y="2513211"/>
            <a:ext cx="1054127" cy="1571358"/>
            <a:chOff x="7957294" y="2513210"/>
            <a:chExt cx="1054127" cy="1852997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53A783B-C6C4-0B38-7089-6AC69A348611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7D95D1-F26D-8B3E-9F35-CC4EC2F5B145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92" name="Cylinder 91">
                <a:extLst>
                  <a:ext uri="{FF2B5EF4-FFF2-40B4-BE49-F238E27FC236}">
                    <a16:creationId xmlns:a16="http://schemas.microsoft.com/office/drawing/2014/main" id="{8E7DC757-34FD-7B86-65E0-3D010DECC5D3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aphic 148">
                <a:extLst>
                  <a:ext uri="{FF2B5EF4-FFF2-40B4-BE49-F238E27FC236}">
                    <a16:creationId xmlns:a16="http://schemas.microsoft.com/office/drawing/2014/main" id="{69CA4E0B-B596-15AB-57CA-B4392CB486CC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CD25E8A-7A00-2351-5602-5EA3A8ACB55A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D60A9E4-CAE3-45AB-4770-BD755B10467B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A0B9DB1-1A72-A181-4CFB-E446EE793411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0E4A59C4-FA79-A0E2-0A8D-3236C350623C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34C9BD37-8674-0E68-2976-47E8B9FE42C2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71B3D7-9053-8624-99F6-0C526FB22180}"/>
              </a:ext>
            </a:extLst>
          </p:cNvPr>
          <p:cNvGrpSpPr/>
          <p:nvPr/>
        </p:nvGrpSpPr>
        <p:grpSpPr>
          <a:xfrm>
            <a:off x="8172168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C54C57AF-BCF1-1A0D-6DF9-984AFBF5A5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27863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3031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H="1">
            <a:off x="2995389" y="2205471"/>
            <a:ext cx="12430" cy="1486016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840894C-0A30-F167-CF1A-193EEC86C0A2}"/>
              </a:ext>
            </a:extLst>
          </p:cNvPr>
          <p:cNvCxnSpPr>
            <a:cxnSpLocks/>
          </p:cNvCxnSpPr>
          <p:nvPr/>
        </p:nvCxnSpPr>
        <p:spPr>
          <a:xfrm>
            <a:off x="3116444" y="3592344"/>
            <a:ext cx="5300828" cy="3277"/>
          </a:xfrm>
          <a:prstGeom prst="straightConnector1">
            <a:avLst/>
          </a:prstGeom>
          <a:ln w="688975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03A45CD-473B-DD96-8127-41A29F5507B3}"/>
              </a:ext>
            </a:extLst>
          </p:cNvPr>
          <p:cNvSpPr txBox="1"/>
          <p:nvPr/>
        </p:nvSpPr>
        <p:spPr>
          <a:xfrm>
            <a:off x="4127577" y="3429000"/>
            <a:ext cx="373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2513833" y="3060514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86520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14BE6A9-2D82-0BE6-B36B-D21779834C5F}"/>
              </a:ext>
            </a:extLst>
          </p:cNvPr>
          <p:cNvGrpSpPr/>
          <p:nvPr/>
        </p:nvGrpSpPr>
        <p:grpSpPr>
          <a:xfrm>
            <a:off x="8232423" y="2513211"/>
            <a:ext cx="1054127" cy="1571358"/>
            <a:chOff x="7957294" y="2513210"/>
            <a:chExt cx="1054127" cy="185299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7EC1A48-9086-ACD0-4D88-B4B42C0B5B7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ED06EF-1864-4AF9-B1DC-2CD4D31BD9C9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7" name="Cylinder 6">
                <a:extLst>
                  <a:ext uri="{FF2B5EF4-FFF2-40B4-BE49-F238E27FC236}">
                    <a16:creationId xmlns:a16="http://schemas.microsoft.com/office/drawing/2014/main" id="{6F00DAE6-E12B-E16A-C468-CAECB900234A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Graphic 148">
                <a:extLst>
                  <a:ext uri="{FF2B5EF4-FFF2-40B4-BE49-F238E27FC236}">
                    <a16:creationId xmlns:a16="http://schemas.microsoft.com/office/drawing/2014/main" id="{F4E7474C-C2D6-D10B-2258-B9F2EA8AEE94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3C165099-0662-6F13-1A83-0E8AEB50CFCC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050032CF-CD21-0237-442C-8DD930C66927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6034A66-D02F-42E8-7CC8-F0E33E39CEAC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C9D0308-4652-7938-911E-F96CB0B13C34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3B0BC96-5558-9B38-02CA-3CA74DDBF5C6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08C5D6AE-8629-A3D2-5A60-AB8C2F5D9D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900579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1CD3C81F-2D29-73B0-D327-ECC58C3B06D1}"/>
              </a:ext>
            </a:extLst>
          </p:cNvPr>
          <p:cNvGrpSpPr/>
          <p:nvPr/>
        </p:nvGrpSpPr>
        <p:grpSpPr>
          <a:xfrm>
            <a:off x="8182890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17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822703-EEF5-45B9-5FC1-C5ED7F8B13A0}"/>
              </a:ext>
            </a:extLst>
          </p:cNvPr>
          <p:cNvCxnSpPr>
            <a:cxnSpLocks/>
          </p:cNvCxnSpPr>
          <p:nvPr/>
        </p:nvCxnSpPr>
        <p:spPr>
          <a:xfrm>
            <a:off x="3588771" y="2299734"/>
            <a:ext cx="5129335" cy="1052766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6E6798F-F483-CB16-F6F3-BC5ABDBF6419}"/>
              </a:ext>
            </a:extLst>
          </p:cNvPr>
          <p:cNvCxnSpPr>
            <a:cxnSpLocks/>
          </p:cNvCxnSpPr>
          <p:nvPr/>
        </p:nvCxnSpPr>
        <p:spPr>
          <a:xfrm>
            <a:off x="3480429" y="2278912"/>
            <a:ext cx="5050838" cy="47882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92F5EB9-8228-FA89-757B-26695AD974A6}"/>
              </a:ext>
            </a:extLst>
          </p:cNvPr>
          <p:cNvSpPr txBox="1"/>
          <p:nvPr/>
        </p:nvSpPr>
        <p:spPr>
          <a:xfrm rot="60000">
            <a:off x="4119418" y="2117839"/>
            <a:ext cx="3855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0BC89E1-37DE-5630-7B10-6E1090A6D24A}"/>
              </a:ext>
            </a:extLst>
          </p:cNvPr>
          <p:cNvSpPr txBox="1"/>
          <p:nvPr/>
        </p:nvSpPr>
        <p:spPr>
          <a:xfrm rot="712821">
            <a:off x="4303754" y="2670889"/>
            <a:ext cx="3911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4560D3E-B0A8-F839-952E-E554FFE0F0CE}"/>
              </a:ext>
            </a:extLst>
          </p:cNvPr>
          <p:cNvCxnSpPr>
            <a:cxnSpLocks/>
          </p:cNvCxnSpPr>
          <p:nvPr/>
        </p:nvCxnSpPr>
        <p:spPr>
          <a:xfrm flipH="1">
            <a:off x="3003632" y="2205471"/>
            <a:ext cx="12430" cy="1486016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B153E44-EA6F-8502-5FA3-4F12E95AEC4D}"/>
              </a:ext>
            </a:extLst>
          </p:cNvPr>
          <p:cNvCxnSpPr>
            <a:cxnSpLocks/>
          </p:cNvCxnSpPr>
          <p:nvPr/>
        </p:nvCxnSpPr>
        <p:spPr>
          <a:xfrm>
            <a:off x="3124687" y="3592344"/>
            <a:ext cx="5300828" cy="3277"/>
          </a:xfrm>
          <a:prstGeom prst="straightConnector1">
            <a:avLst/>
          </a:prstGeom>
          <a:ln w="688975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92CF25-FA0A-2D3F-517C-E5246E671DA4}"/>
              </a:ext>
            </a:extLst>
          </p:cNvPr>
          <p:cNvSpPr txBox="1"/>
          <p:nvPr/>
        </p:nvSpPr>
        <p:spPr>
          <a:xfrm>
            <a:off x="3837384" y="3369359"/>
            <a:ext cx="4232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5" name="Graphic 122">
            <a:extLst>
              <a:ext uri="{FF2B5EF4-FFF2-40B4-BE49-F238E27FC236}">
                <a16:creationId xmlns:a16="http://schemas.microsoft.com/office/drawing/2014/main" id="{2DF88078-ED5D-4488-DC8D-01A205FD7908}"/>
              </a:ext>
            </a:extLst>
          </p:cNvPr>
          <p:cNvGrpSpPr/>
          <p:nvPr/>
        </p:nvGrpSpPr>
        <p:grpSpPr>
          <a:xfrm>
            <a:off x="2522076" y="3060514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B4F5D45-D302-21A6-44F8-EECD8DCCF824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3987B28-B5D1-26AC-B7DF-881868690D45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007B25-F905-7DA0-99A7-F1054D179B8A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D808F6-117A-449E-AB41-57D09317A48A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D0784C-586C-3B65-A95C-C830309D5127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FC4B9E7-4F11-78E6-DFD5-2098D089889E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3F442F-6E22-E43B-4FB8-CF009939ED28}"/>
              </a:ext>
            </a:extLst>
          </p:cNvPr>
          <p:cNvGrpSpPr/>
          <p:nvPr/>
        </p:nvGrpSpPr>
        <p:grpSpPr>
          <a:xfrm>
            <a:off x="8240666" y="2513211"/>
            <a:ext cx="1054127" cy="1571358"/>
            <a:chOff x="7957294" y="2513210"/>
            <a:chExt cx="1054127" cy="185299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7FED7CE-801E-6ADA-D545-566CB635B0C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C67FB4-8D27-2C85-7C4A-CA5F0D22A288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21" name="Cylinder 20">
                <a:extLst>
                  <a:ext uri="{FF2B5EF4-FFF2-40B4-BE49-F238E27FC236}">
                    <a16:creationId xmlns:a16="http://schemas.microsoft.com/office/drawing/2014/main" id="{1839C611-5E44-6F90-6EEB-5915DA9F4DDB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aphic 148">
                <a:extLst>
                  <a:ext uri="{FF2B5EF4-FFF2-40B4-BE49-F238E27FC236}">
                    <a16:creationId xmlns:a16="http://schemas.microsoft.com/office/drawing/2014/main" id="{D4674C14-CCC2-5ACE-71BD-CB3673F4A1C0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06C94C8B-8674-4B2B-59B0-3BE213307E1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2638FAC3-C3E0-96D3-EE34-EECFDAA75C1A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D259F4C-7ABB-62CA-E6BC-F53C98D8A80C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61584502-2B1B-4EC2-0892-1F0BB577A4E6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AE87096-4A3B-A97D-7E7C-E69D85240515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7C8313-6C4E-8905-3D4C-3A431A69CF95}"/>
              </a:ext>
            </a:extLst>
          </p:cNvPr>
          <p:cNvGrpSpPr/>
          <p:nvPr/>
        </p:nvGrpSpPr>
        <p:grpSpPr>
          <a:xfrm>
            <a:off x="8191133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94763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29" name="Content Placeholder 9">
            <a:extLst>
              <a:ext uri="{FF2B5EF4-FFF2-40B4-BE49-F238E27FC236}">
                <a16:creationId xmlns:a16="http://schemas.microsoft.com/office/drawing/2014/main" id="{839B652C-4CB4-A410-1A51-CDA48ABE35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8835271"/>
              </p:ext>
            </p:extLst>
          </p:nvPr>
        </p:nvGraphicFramePr>
        <p:xfrm>
          <a:off x="838200" y="4514011"/>
          <a:ext cx="10515600" cy="2037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2572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A881CD36-1D85-4CB3-9474-EB1E34700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graphicEl>
                                              <a:dgm id="{A881CD36-1D85-4CB3-9474-EB1E34700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C8B45F4-0ED7-4F35-A64A-C5A32AC65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>
                                            <p:graphicEl>
                                              <a:dgm id="{8C8B45F4-0ED7-4F35-A64A-C5A32AC65B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F619012-9C46-4D2F-B968-21EC0B8D87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graphicEl>
                                              <a:dgm id="{6F619012-9C46-4D2F-B968-21EC0B8D87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36357D7-D7E6-4AE8-8154-747BCFF20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>
                                            <p:graphicEl>
                                              <a:dgm id="{B36357D7-D7E6-4AE8-8154-747BCFF206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E1024CD-4B72-46B2-B23A-04CBC7985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graphicEl>
                                              <a:dgm id="{6E1024CD-4B72-46B2-B23A-04CBC7985B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2414EED-6585-4458-9B2A-2A52ACE23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graphicEl>
                                              <a:dgm id="{82414EED-6585-4458-9B2A-2A52ACE23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154" grpId="0"/>
      <p:bldP spid="4" grpId="0"/>
      <p:bldGraphic spid="29" grpId="0" uiExpand="1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5400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28156" y="390410"/>
                  <a:ext cx="5594334" cy="4666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81809" y="406963"/>
                  <a:ext cx="2691269" cy="6295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17492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547780" y="1045273"/>
            <a:ext cx="4760540" cy="47605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454884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Large Heart Shap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8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556668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 descr="Dataverse Logo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868910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 descr="Dataverse Logo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3297090" y="2399002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8163" y="1844314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95825" y="265214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806951" y="5135490"/>
            <a:ext cx="5976509" cy="98488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0627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308185" y="1106511"/>
            <a:ext cx="6114480" cy="830997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Add the hint "[</a:t>
            </a:r>
            <a:r>
              <a:rPr lang="en-US" dirty="0" err="1">
                <a:solidFill>
                  <a:schemeClr val="accent4"/>
                </a:solidFill>
              </a:rPr>
              <a:t>CreateNavigationProperties</a:t>
            </a:r>
            <a:r>
              <a:rPr lang="en-US" dirty="0">
                <a:solidFill>
                  <a:schemeClr val="accent4"/>
                </a:solidFill>
              </a:rPr>
              <a:t>=false]" to ignore the table's relationship metadata from Dataverse.</a:t>
            </a:r>
          </a:p>
          <a:p>
            <a:r>
              <a:rPr lang="en-US" dirty="0">
                <a:solidFill>
                  <a:schemeClr val="accent4"/>
                </a:solidFill>
              </a:rPr>
              <a:t>This can dramatically speed up report load times in the editor.</a:t>
            </a: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76265" y="3478391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D65D22-0D6C-8417-1BAE-F218E4F0494D}"/>
              </a:ext>
            </a:extLst>
          </p:cNvPr>
          <p:cNvSpPr txBox="1"/>
          <p:nvPr/>
        </p:nvSpPr>
        <p:spPr>
          <a:xfrm flipH="1">
            <a:off x="5308185" y="3969117"/>
            <a:ext cx="671519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 against Dataverse,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 to allow Power Query to off-load more of the processing and filtering work to Dataverse and improve refresh times.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8E9DF-2257-458C-B91A-AE869313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85" y="1996520"/>
            <a:ext cx="6529669" cy="1313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10EFA-6A4E-7B84-E638-3B25C9EE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85" y="4847559"/>
            <a:ext cx="6193318" cy="1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013" y="2050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9643" y="4000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203722" y="3321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820649" y="3147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203722" y="4886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0120" y="3660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8085" y="4947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94305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3662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362265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sz="2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716" y="1747838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426579" y="4991197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122415" y="5539837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69740" y="3322975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69740" y="4509464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97910" y="4764549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279137" cy="984885"/>
          </a:xfrm>
        </p:spPr>
        <p:txBody>
          <a:bodyPr>
            <a:normAutofit/>
          </a:bodyPr>
          <a:lstStyle/>
          <a:p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251215" y="6319837"/>
            <a:ext cx="649223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>
                <a:solidFill>
                  <a:schemeClr val="accent4"/>
                </a:solidFill>
              </a:rPr>
            </a:b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52867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36" y="2979873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No alt text provided for this image">
            <a:extLst>
              <a:ext uri="{FF2B5EF4-FFF2-40B4-BE49-F238E27FC236}">
                <a16:creationId xmlns:a16="http://schemas.microsoft.com/office/drawing/2014/main" id="{5FF07DA0-891A-328D-1672-DB6DEC6C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37" y="614687"/>
            <a:ext cx="4050417" cy="14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0E76F-8375-61B1-EF3C-F1C47A9161CA}"/>
              </a:ext>
            </a:extLst>
          </p:cNvPr>
          <p:cNvSpPr txBox="1"/>
          <p:nvPr/>
        </p:nvSpPr>
        <p:spPr>
          <a:xfrm flipH="1">
            <a:off x="5808656" y="2150082"/>
            <a:ext cx="60736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hint.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2D6294B-4548-08F3-D53F-833F7A6A231A}"/>
              </a:ext>
            </a:extLst>
          </p:cNvPr>
          <p:cNvSpPr txBox="1">
            <a:spLocks/>
          </p:cNvSpPr>
          <p:nvPr/>
        </p:nvSpPr>
        <p:spPr>
          <a:xfrm>
            <a:off x="702277" y="1747837"/>
            <a:ext cx="4411662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sz="2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6068846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4088" y="1747837"/>
            <a:ext cx="4411662" cy="4572000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10000"/>
              </a:lnSpc>
            </a:pPr>
            <a:r>
              <a:rPr lang="en-US" sz="8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2116" y="2068969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8958924" y="1894906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892725" y="4146495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64348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2453C-E1FF-455F-89B9-0581A159A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Synapse Link - Power Apps | Microsoft Docs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50" y="768350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1667" y="2624137"/>
            <a:ext cx="3932238" cy="1600200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7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Let’s talk Value: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6177913"/>
              </p:ext>
            </p:extLst>
          </p:nvPr>
        </p:nvGraphicFramePr>
        <p:xfrm>
          <a:off x="4588934" y="987424"/>
          <a:ext cx="7018866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56493C-E76A-1D49-C8B6-0AE7AF7F17F2}"/>
              </a:ext>
            </a:extLst>
          </p:cNvPr>
          <p:cNvSpPr txBox="1"/>
          <p:nvPr/>
        </p:nvSpPr>
        <p:spPr>
          <a:xfrm>
            <a:off x="410633" y="109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3719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79945" y="2111244"/>
            <a:ext cx="2609935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79945" y="4109456"/>
            <a:ext cx="2638413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167507" y="2711956"/>
            <a:ext cx="2918882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558209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8947257" y="3104499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741710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1336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4363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03171" y="3604438"/>
            <a:ext cx="2638413" cy="104132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4994008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863644" y="3233973"/>
            <a:ext cx="1960633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0363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137081" y="2772475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1551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174966" y="2111243"/>
            <a:ext cx="2638412" cy="1625495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179944" y="4109456"/>
            <a:ext cx="2633433" cy="1060992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161992" y="2711956"/>
            <a:ext cx="2924396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870875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967843" y="3144221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05437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7903936" y="3274701"/>
            <a:ext cx="1064030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157667" y="2812197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Apps </a:t>
            </a:r>
            <a:br>
              <a:rPr lang="en-US" sz="2400" dirty="0"/>
            </a:br>
            <a:r>
              <a:rPr lang="en-US" sz="2400" dirty="0"/>
              <a:t>Administration Page</a:t>
            </a:r>
          </a:p>
          <a:p>
            <a:r>
              <a:rPr lang="en-US" sz="20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Storage account and Synapse workspace:</a:t>
            </a:r>
          </a:p>
          <a:p>
            <a:r>
              <a:rPr lang="en-US" sz="2400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7874721" cy="1023063"/>
          </a:xfrm>
        </p:spPr>
        <p:txBody>
          <a:bodyPr>
            <a:noAutofit/>
          </a:bodyPr>
          <a:lstStyle/>
          <a:p>
            <a:r>
              <a:rPr lang="en-US" sz="44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37816"/>
          </a:xfrm>
        </p:spPr>
        <p:txBody>
          <a:bodyPr/>
          <a:lstStyle/>
          <a:p>
            <a:r>
              <a:rPr lang="en-US" dirty="0"/>
              <a:t>The Serverless SQL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Power BI directly to it, creating a 2</a:t>
            </a:r>
            <a:r>
              <a:rPr lang="en-US" baseline="30000" dirty="0"/>
              <a:t>nd</a:t>
            </a:r>
            <a:r>
              <a:rPr lang="en-US" dirty="0"/>
              <a:t> Serverless SQL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5271" y="4350871"/>
            <a:ext cx="11534588" cy="1996141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108141" y="2832847"/>
            <a:ext cx="71718" cy="232815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b="0" i="0" dirty="0">
                <a:effectLst/>
              </a:rPr>
              <a:t>Documentation is here: </a:t>
            </a:r>
            <a:r>
              <a:rPr lang="en-US" sz="2400" dirty="0">
                <a:hlinkClick r:id="rId2"/>
              </a:rPr>
              <a:t>Access Dataverse choice labels directly from Azure Synapse Link for Dataverse - Power Apps</a:t>
            </a:r>
            <a:endParaRPr lang="en-US" sz="1800" dirty="0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67" y="759147"/>
            <a:ext cx="7349511" cy="533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views for use as your report source.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06D6D9-E23F-4C15-77A6-3DBEFE962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3352" y="318188"/>
            <a:ext cx="7187142" cy="298206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400" dirty="0"/>
              <a:t>Remove unneeded records and columns.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Use the metadata views to resolve the choice labels and make it easier for your builders.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398F6-3BE2-F1A0-94AA-44523E59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352" y="3557753"/>
            <a:ext cx="7187142" cy="30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31775-6EE0-F988-4634-D53593935A2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7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Completion of Basic Connectivity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Serverless SQL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 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Q: Which connection is ‘right’ for my use case? </a:t>
            </a:r>
            <a:b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483673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AAC4-51BA-0C61-92F2-2C4BA4C6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36B2E-41C1-48D3-5575-B06194EF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6561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800"/>
              </a:spcAft>
            </a:pPr>
            <a:r>
              <a:rPr lang="en-US" dirty="0"/>
              <a:t>Power BI on Microsoft Learn </a:t>
            </a:r>
            <a:br>
              <a:rPr lang="en-US" dirty="0"/>
            </a:br>
            <a:r>
              <a:rPr lang="en-US" dirty="0">
                <a:hlinkClick r:id="rId2"/>
              </a:rPr>
              <a:t>https://aka.ms/</a:t>
            </a:r>
            <a:r>
              <a:rPr lang="en-US" b="1" dirty="0">
                <a:hlinkClick r:id="rId2"/>
              </a:rPr>
              <a:t>PBIGuidedLearning</a:t>
            </a:r>
            <a:endParaRPr lang="en-US" b="1" dirty="0"/>
          </a:p>
          <a:p>
            <a:pPr>
              <a:spcAft>
                <a:spcPts val="1800"/>
              </a:spcAft>
            </a:pPr>
            <a:r>
              <a:rPr lang="en-US" dirty="0"/>
              <a:t>Power BI guidance documentation </a:t>
            </a:r>
            <a:br>
              <a:rPr lang="en-US" dirty="0"/>
            </a:br>
            <a:r>
              <a:rPr lang="en-US" b="0" i="0" u="none" strike="noStrike" dirty="0">
                <a:solidFill>
                  <a:srgbClr val="0062AF"/>
                </a:solidFill>
                <a:effectLst/>
                <a:latin typeface="Segoe UI" panose="020B0502040204020203" pitchFamily="34" charset="0"/>
                <a:hlinkClick r:id="rId3"/>
              </a:rPr>
              <a:t>https://aka.ms/</a:t>
            </a:r>
            <a:r>
              <a:rPr lang="en-US" b="1" i="0" u="none" strike="noStrike" dirty="0">
                <a:solidFill>
                  <a:srgbClr val="0062AF"/>
                </a:solidFill>
                <a:effectLst/>
                <a:latin typeface="Segoe UI" panose="020B0502040204020203" pitchFamily="34" charset="0"/>
                <a:hlinkClick r:id="rId3"/>
              </a:rPr>
              <a:t>PBIGuidance</a:t>
            </a:r>
            <a:endParaRPr lang="en-US" b="1" i="0" u="none" strike="noStrike" dirty="0">
              <a:solidFill>
                <a:srgbClr val="0062AF"/>
              </a:solidFill>
              <a:effectLst/>
              <a:latin typeface="Segoe UI" panose="020B0502040204020203" pitchFamily="34" charset="0"/>
            </a:endParaRPr>
          </a:p>
          <a:p>
            <a:pPr>
              <a:spcAft>
                <a:spcPts val="1800"/>
              </a:spcAft>
            </a:pPr>
            <a:r>
              <a:rPr lang="en-US" dirty="0"/>
              <a:t>New: Power BI modeling guidance for Power Platform</a:t>
            </a:r>
            <a:br>
              <a:rPr lang="en-US" dirty="0"/>
            </a:br>
            <a:r>
              <a:rPr lang="en-US" dirty="0">
                <a:hlinkClick r:id="rId4"/>
              </a:rPr>
              <a:t>https://aka.ms/</a:t>
            </a:r>
            <a:r>
              <a:rPr lang="en-US" b="1" dirty="0">
                <a:hlinkClick r:id="rId4"/>
              </a:rPr>
              <a:t>D365PBI</a:t>
            </a:r>
            <a:r>
              <a:rPr lang="en-US" b="1" dirty="0"/>
              <a:t> </a:t>
            </a:r>
          </a:p>
          <a:p>
            <a:pPr>
              <a:spcAft>
                <a:spcPts val="1800"/>
              </a:spcAft>
            </a:pPr>
            <a:r>
              <a:rPr lang="en-US" dirty="0"/>
              <a:t>New: Report and Solution Templates for Power BI with D365 Sales</a:t>
            </a:r>
            <a:br>
              <a:rPr lang="en-US" dirty="0"/>
            </a:br>
            <a:r>
              <a:rPr lang="en-US" dirty="0">
                <a:hlinkClick r:id="rId5"/>
              </a:rPr>
              <a:t>https://github.com/MScottSewell/</a:t>
            </a:r>
            <a:r>
              <a:rPr lang="en-US" b="1" dirty="0">
                <a:hlinkClick r:id="rId5"/>
              </a:rPr>
              <a:t>Power-BI-D365-Sales</a:t>
            </a:r>
            <a:endParaRPr lang="en-US" b="1" dirty="0"/>
          </a:p>
          <a:p>
            <a:pPr>
              <a:spcAft>
                <a:spcPts val="1800"/>
              </a:spcAft>
            </a:pPr>
            <a:r>
              <a:rPr lang="en-US" dirty="0"/>
              <a:t>This presentation (and others)</a:t>
            </a:r>
            <a:br>
              <a:rPr lang="en-US" dirty="0"/>
            </a:br>
            <a:r>
              <a:rPr lang="en-US" dirty="0">
                <a:hlinkClick r:id="rId6"/>
              </a:rPr>
              <a:t>https://github.com/mscottsewell/</a:t>
            </a:r>
            <a:r>
              <a:rPr lang="en-US" b="1" dirty="0">
                <a:hlinkClick r:id="rId6"/>
              </a:rPr>
              <a:t>PowerBI-Dataverse</a:t>
            </a:r>
            <a:r>
              <a:rPr lang="en-US" dirty="0">
                <a:hlinkClick r:id="rId6"/>
              </a:rPr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033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37" y="1516596"/>
            <a:ext cx="11995598" cy="29933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defTabSz="914400"/>
            <a:r>
              <a:rPr lang="en-US" sz="9600" b="1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Thank you!</a:t>
            </a:r>
            <a:br>
              <a:rPr lang="en-US" sz="9600" b="1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</a:b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6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https://aka.ms/D365PBI</a:t>
            </a: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https://github.com/mscottsewell/PowerBI-Dataverse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 </a:t>
            </a:r>
            <a:endParaRPr lang="en-US" sz="4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EA62-C87D-0DDD-B8FC-F241F7A9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Dataverse + Power BI</a:t>
            </a:r>
            <a:br>
              <a:rPr lang="en-US" sz="4000" dirty="0"/>
            </a:br>
            <a:r>
              <a:rPr lang="en-US" sz="1400" dirty="0"/>
              <a:t>Create real-time and contextualized analytics and reports in your apps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AAFDD030-237A-F893-7A87-A9760FFB9D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3782981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3D2F48CA-BEB3-491E-A067-4FBF3F78FE76}">
                    <psuz:zmPr id="{620A4197-42F4-436A-90C7-107FB76526D8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F3F45DE-A302-4889-8ABE-AEF269A08FDC}">
                    <psuz:zmPr id="{3EE27532-86D2-4232-A390-2592603C6CB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B06723B-EE1C-4F38-8C1D-D6CDF774A6F9}">
                    <psuz:zmPr id="{AF12A528-6FF5-4354-935F-8805A65BF56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42D230E-8CF0-49A9-97D8-447504B614C8}">
                    <psuz:zmPr id="{4C0F230A-A14B-4FF1-AE5A-E8F744B8278B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5281555-1687-4728-84EF-1754846638A9}">
                    <psuz:zmPr id="{32E9E301-E028-4CDA-9212-BF4660E5B1A9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D578AF3-496E-4792-A998-9396B21A18DB}">
                    <psuz:zmPr id="{F6512E5B-AA59-4A98-A490-0563279D0098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AAFDD030-237A-F893-7A87-A9760FFB9D8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Picture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09135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10312044" cy="3268520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457112" lvl="1" algn="r" defTabSz="914225" rtl="0">
              <a:lnSpc>
                <a:spcPct val="90000"/>
              </a:lnSpc>
              <a:spcBef>
                <a:spcPct val="0"/>
              </a:spcBef>
            </a:pPr>
            <a: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integration in </a:t>
            </a:r>
            <a:b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EDB41-97E3-B688-1FFC-F6F3D778075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95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advanced insights.</a:t>
            </a:r>
          </a:p>
          <a:p>
            <a:endParaRPr lang="en-US" dirty="0"/>
          </a:p>
          <a:p>
            <a:r>
              <a:rPr lang="en-US" dirty="0"/>
              <a:t>Act on the insights in the report as you navigate to drive results.</a:t>
            </a:r>
          </a:p>
        </p:txBody>
      </p:sp>
      <p:pic>
        <p:nvPicPr>
          <p:cNvPr id="5" name="Picture 4" descr="Power BI Report Shown in a Dashboard">
            <a:extLst>
              <a:ext uri="{FF2B5EF4-FFF2-40B4-BE49-F238E27FC236}">
                <a16:creationId xmlns:a16="http://schemas.microsoft.com/office/drawing/2014/main" id="{8C4AC1AE-6DF1-C218-E129-6BE3B52C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30" y="1432715"/>
            <a:ext cx="7056672" cy="466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3a8ac43-5483-4873-8685-a0eff14cfa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a57484a-2527-46ae-9cc7-952d3b565a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3548d52-e45f-421d-bb6e-1a1718d140df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30,230,230)&quot;"/>
    <we:property name="bookmark" value="&quot;H4sIAAAAAAAAA+1cWW8bRxL+KwSBRXYBJuj78Jstx7uL2LFgOckGCz/0US1NPJrhDoeyFUP/fatnSB0UKdJjyWKCPNjmHF1dXV311VfdPf40jsVsWrrzH90pjJ+Mn9X1+1PXvB+p8WRc3bzHpZCGcMLBSKopAcbzW/W0LepqNn7yady65hjan4vZ3JVZIN7877vJ2JXloTvOV8mVM5iMp9DM6sqVxe/Qv4yP2mYOF5MxfJyWdeOyyKPWtZDFnuHreI2q0O8oxS5daIszOILQ9rffwLRu2uX1ZJyKssU2ua0///7jtEE9Pi2H86J7GBi13LigpQAtPJOKJmzZnk/zOwfY83HdFMGV406nBma9Cp/GB3U5P+1+fX/j/lE9bwK8gdQ9qtqiPUdJb6FpirZuzscXOLrDpsaxdw8OXQNVO7r5/KT+cNAAdh7HT+jFO7wz6wfVjeXmMLNhOuMd1FXrimoxYBa00k4zHbzHP5Fb4Pn+rKiOy4W5r9q+7cc7O3H4L86l/w2lZzkXWR0mGVNeW8OUgaBYNNFslTXFqf7RnRXHDod1WyYYE8CIaKUD6sFoB2yrzOIUhd6WxamPIRgmBEoMXjjD7FZZrjPfs3nbdr6yItInqgTE6AJlSmurCXdfKJKDAx+48iAZtwx8pCGLWO+l9+6Br6fZa+ZVvlrxwSNXwmyEcYbGXXU/cjG5VOZpPHNVwLurmrwCN5s3sKsqfX+LRrNVbd7AGVRzGL2eQjX6+9OyHD1HVWb/WKNaFxl3zUiaVxWUN+cCL5oIzbPzzs7Pi2YZSGyyov3XGtbFuyWW4fu/XYv0xez3mj7QdL/r/Z2b4Ck3ySWlGOc+EbPZOW9AqCVSeBokI4QITAdWS7VvEDp5gIA6mM/a+hSaW+bN+WpUNyO8d1ZgvOxBTF15Q4FvZRfcA6VuRMS3o6fxN7QodjogzrvE9cpNb6NuYI4rHp0kMkptJLMybQXyFj62vv64Ji1gGnCBSRNEJN7JiA6/Y5gkZpWmkVIZwaI2zDhyFSZvoHQZADImfKFfdiJWTH157+HDYl33v4JrRq+Qn5zskdv9Uq8Lgq2u9n5a3PaLiEyGcKQ0klpmwaDPqR39gnBlrA0pKIfoGx0LUu6PX3ydKTko6xmM/nanczyihw7zCe2CVUpH5TR4kSLXQQ9l4IIEF3lmkGCV0Mxhqh0qy8ikkxQxChlUwjpB6u1seYOsKL3ggRuuueNYF4DS2/XawOKZSFhJRsm8ix4icno6uCIgLkIiCNQePPEkSUvlUFlO6JSSNp6ANqBxwPpLSwFGo5RAmMGayrIISsjBUxCCM8BlENY646lhwQ12DU1QGo1W+EAEkjmrwmBZnEnEDelIIB64J46bOFiWsQiT2gcHhEDkwrvB9pKARb5yXmMCFkIRGrkaKotYpM3otSYKY6xmUYrBRbZVjriEtFuBziEgmd7u/pvsJQ2jjhIdAo8yi/SDZYGOkiqWuEKuY5n2xgweo0mUReZDxJJfC0KFpIMh0QTipCHBA0NRxjkJMFQWCzY4jhEZGTqYI9HKwbII0jyQVCJaOKqU0VRuh4tN8+jAcW0C80IqQwQSRz9YVhLCBo/OwNDpQ/CSDfZ7Tj1CfiQhQwUzHn1/ME4IIxHy0bMCdcBVMExvh+pNMRRFtMqGAIQilCEmqjBUFlVB86iQzqnAuIXo5WC9EFRFDDxoi7mWeCWwSh5sr8iDjQSxxkslovGIiUNlJY/lDJGIEqA5wR/aDvb7lLWJGNNALHHaUwWD/T6ioZA9EUVARue5jGRw7vDJ2tiNMgpBYlDRDbaXoUCdQICWHJM2sdbD4BgSwVLLFZEqJzSijaWD7SWFMmh6hAjA6iEo4sz2BdpN88g1oRm+IiNSMGsIH2x7o7T1+IcYJhwRTMg4GL+kTgZ5K2oXkZcg7yQ7LEJvikdDnbQCFdMI+1pHFwb7BIcUIoVk0V6YRhiyscFYmAA5uXchEudRXF5nGKxXDkcaJIJFUAiJjGk32FeNhmSIUhyTG2YiGwQfXjLwJJGVsOggMIosRRo6GKOtRF0il0pKzRDz5Q7UfCM3YWAg+4XhgCiGfH+wLB+RnGjMHF4i/WKaED14Hj26gjII1CJqZBOI/GywfykMbm9BA3o++oeKVA6WZROCKfE+oz0WWZB3NYbHEPPaWYtlTDSomAhiME4A0hIk48ECIEogVJvhG1/JOhaQ8jJDLVNU4zQOthfF8j9hOvOKskAkIXE4fhHvnKeBGiQ6JCjJghheK2iqFUnKGSJttIwFPlgWUwgOEUsFL7TSMTiEsKGyXFRKYkGLIY252+LfYTDmUGoJMqZkjVIQItZEcXA8Wh85D1xRx5F6KScMGSyLYOUfE4aPc4Ji0UeMHc4xBQBg7SKQmKBOnmBxtVWWX+zp37FRm70WqyIEfy8S4qzHod+HXEW09+AccigSwVLO9faF+Q1LNFRjTROsjCKFJIxKYQe83bSZjKaTAaxOyWJgADFpO35skGUS+gomXqY4Y9Ej90yd7e7c8v26q+Av6gaCm7V7sDC/yyrw19Hk6Rk0OKGju7cK9mJt+iGUeP2hur2t+cpVaJJm1J0QekQ9upubtHiHfOm8j8nVfRbKkk+cCy0YIUixARne1T7L9x9DOY85hK8LFDvsPAbXovSDE9e0q+cM7n1Pf4d5QQv8pxP9QKGZDTL9qiOa3L/bLIxUzcsSfx4Vv8PV1a9XPw9Ld768ysN2DTZfAveNUUOH4Z+r6IsCyniYpT4ZvUbIOSvgw+gISrRtfXsAly+URViMr6gifES/n4xLqI4RH56wboIWh/lyZ6d1zG56UsTYbfpnVms0NYpjIHBtsG7KFfCeZKX9SQG7Qv/enYna31Mcf6Wqx01V0+Ksbt86X8JqotpwII6uHoi7/7nJk/HAPd6YhY1H7d7UH2Z/oAR2Owv/wQYwGf/synl3NDzn18nNv26n28vh7VmqRXVcNVseU+9VbOqy+9Ur/S43OYOyf/a/OTTnqF33vDPJdzesjW8XmKmz2j/A+UPNaO5ldlhUVYaO/sj9WtWuzVnXBDUp3XS2bHVLCr7U1HWb9VmOYjnNeVq706aTMQnaWuZDMohsjiZr15yW6r9E+LQ8p+8BqPIpCE2l8dGS2DW5eZh/3UuPfJQqr+A+con/OZl5v8jVXzxhh8NnZVEBgk94D7HX5aA+9fXagvRRD773k/0gZ913Qbw/Sd366/WE+WeqSm0ylCdhEmNW0qhs2OH436a9dQ2KByDJORWEd4Qpv7XCvb8g/xILji5ncAAUzPpJuG6P8Sk0x10kHwN6Um6EQ572/RcwuzLLzV8/Lz+2Q3B40dSnXbPF14H5C7kdBzsZ96p19c4vJ9DAItqqWCw/X/v3imE/g/T0F51Ku5v1OvfEjl4WbW+XT/1tbPxNF3Xf5Hfz5zH5T24VXevWmK935qtwWyfwmZsVIQu8WHCgtRh4qdZjeVz/MVC0QVJvBPNJYhlqCPNfM3x2Zlf7ExHxekQsCOZ2x38G7QeANXb5PN+PG431sv6A+b6eV90Jnnz7CKuV23Lzk6cx3n7wY/2hw9TJ+OkpikFi/y3F4b8tTuGnqmgzsl/cuvxpOr3/Xu/udHuQNgv2/8ZVx1uj9aWbtd/0aWnZ7hCaoo7bGh4gE6ricrtmtiLj+bz/onmLFMqe9+12AZZlVbPEls4Ay1HeskJRdWtHb+vY5+E7JOd67hpePcwS0R2hvpEoDgbJOzrrcc8YK6wLlEvLOBBDZfiChfHB32te7skuSrZTLKRX9d70yn7CY30dHreNdBfkxBIHeW8xW736ocigg8zzJaT285G03tXMb4rjk3ZD4HzLyPPxLpBUzdHURcDarWm3BONS5m6YcNRN+cOxjXvx1c44k9X/u+CfTT2fdtoRw4wCwoSL2lgjJdBu4MXsX33VsFiBCidFGZs+ixKk/VR4bbRnFptR05/ZvmrT/c8T2C0XllGf8G0iBYa6kF6ve/Oi13JdeNTzdjZ1AQ5dtQ5qu4XBCNtSRtfNNXf5P8wS9M2KQwAA&quot;"/>
    <we:property name="creatorSessionId" value="&quot;9c148a50-baa4-4e4c-8dee-110320ee2389&quot;"/>
    <we:property name="creatorTenantId" value="&quot;72f988bf-86f1-41af-91ab-2d7cd011db47&quot;"/>
    <we:property name="creatorUserId" value="&quot;1003BFFDA75784B6&quot;"/>
    <we:property name="datasetId" value="&quot;bd9a6c6d-e0ba-4220-94bd-a9d99fc91ece&quot;"/>
    <we:property name="embedUrl" value="&quot;/reportEmbed?reportId=57842e74-eae7-4b9b-a931-08dd06153c1f&amp;groupId=c45f7e88-a733-4288-8679-d8b3f0e1035e&amp;w=2&amp;config=eyJjbHVzdGVyVXJsIjoiaHR0cHM6Ly9ERi1NU0lULVNDVVMtcmVkaXJlY3QuYW5hbHlzaXMud2luZG93cy5uZXQiLCJlbWJlZEZlYXR1cmVzIjp7Im1vZGVybkVtYmVkIjp0cnVlLCJ1c2FnZU1ldHJpY3NWTmV4dCI6dHJ1ZX19&amp;disableSensitivityBanner=true&quot;"/>
    <we:property name="initialStateBookmark" value="&quot;H4sIAAAAAAAAA+1caW8bRxL9KwSBRXYBJuj78DdZtncXvgTJSTZYGIs+qqWJRzPc4VC2Yui/p3qGtCSKFOmxZCtBPtjmHF1dXV316lV3jz+OYzGblu78lTuF8aPx47p+d+qadyM1noyrxb3Xr5+/3Dt8/r9Xey+f4u162hZ1NRs/+jhuXXMM7U/FbO7KLAFv/vftZOzK8sAd56vkyhlMxlNoZnXlyuI36F/GR20zh4vJGD5My7pxWeRR61rIYs/wdbzGvukPlGKXLrTFGRxBaPvbhzCtm3Z5PRmnomyxTW7rz59+mDaox8el/s+6h4FRy40LWgrQwjOpaMKW7fk0v7OPPR/XTRFcOe50amDWq/BxvF+X89Pu19Nr94/qeRPgEFL3qGqL9hwlvYGmKdq6OR9f4OgOmhrH3j04cA1U7ej685P6/X4D2HkcP6IXb/HOrB9UN5brw8yG6Yy3X1etK6rFgFnQSjvNdPAe/0Rugef7s6I6Lhfmvmz7ph/v7MThvziX/leUnuVcZHWYZEx5bQ1TBoJi0USzVdYUp/qVOyuOHQ7rpkwwJoAR0UoH1IPRDthWmcUpCr0pi1MfQzBMCJQYvHCG2a2yXGe+x/O27XxlRaRPVAmI0QXKlNZWE+6+UCQHBz5w5UEybhn4SEMWsd5L79wDX0+z18yrfLXig0euhNkI4wyNu+p+5GLySZm9eOaqgHdXNXkJbjZvYFdV+v4WjWar2hzCGVRzGL2eQjX6+15Zjp6gKrN/rFGti4zbZiTNqwrK63OBF02E5vF5Z+cnRbMMJDZZ0f5rDevi7RLL8P1fr0T6YvZ7Te9put/2/s5N8JSb5JJSjHOfiNnsnNcg1BIpPA2SEUIEJWC1VA8NQif3EFD781lbn0Jzw7w5X43qZoT3zgqMlwcQU5feUOBb2QUfgFLXIuL70V78FS2KnQ6I8y5xvXTTm6gbmOOKRyeJjFIbyaxMW4G8hQ+trz+sSQuYBlxg0gQRiXcyosPvGCaJWaVppFRGsKgNM45chskhlC4DQMaEL/TLTsSKqT/du/+wWNf9L+Ca0UvkJycPyO1+rtcFwVZXezctbvpFRCZDOFIaSS2zYNDn1I5+Qbgy1oYUlEP0jY4FKR+OX3ydKdkv6xmM/narc3xDDx3mE9oFq5SOymnwIkWugx7KwAUJLvLMIMEqoZnDVDtUlpFJJyliFDKohHWC1NvZ8gZZUXrBAzdcc8exLgClt+u1gcUzkRhXUTLvooeInJ4OrgiIi5AIArUHTzxJ0lI5VJYTOqWkjSegDWgcsP7SUoDRKCUQZrCmsiyCEnLwFITgDHAZhLXOeGpYcINdQxOURqMVPhCBZM6qMFgWZxJxQzoSiAfuieMmDpZlLMKk9sEBIRC58G6wvSRgka+c15iAhVCERq6GyiIWaTN6rYnCGKtZlGJwkW2VIy4h7VagcwhIpre7/yZ7ScOoo0SHwKPMIv1gWaCjpIolrpDrWKa9MYPHaBJlkfkQseTXglAh6WBINIE4aUjwwFCUcU4CDJXFgg2OY0RGhg7mSLRysCyCNA8klYgWjiplNJXb4WLTPDpwXJvAvJDKEIHE0Q+WlYSwwaMzMHT6ELxkg/2eU4+QH0nIUMGMR98fjBPCSIR89KxAHXAVDNPboXpTDEURrbIhAKEIZYiJKgyVRVXQPCqkcyowbiF6OVgvBFURAw/aYq4lXgmskgfbK/JgI0Gs8VKJaDxi4lBZyWM5QySiBGhO8Ie2g/0+ZW0ixjQQS5z2VMFgv49oKGRPRBGQ0XkuIxmcO3yyNnajjEKQGFR0g+1lKFAnEKAlx6RNrPUwOIZEsNRyRaTKCY1oY+lge0mhDJoeIQKwegiKOLN9gXbTPHJNaIavyIgUzBrCB9veKG09/iGGCUcEEzIOxi+pk0HeitpF5CXIO8kOi9Cb4tFQJ61AxTTCvtbRhcE+wSGFSCFZtBemEYZsbDAWJkBO7l2IxHkUl9cZBuuVw5EGiWARFEIiY9oN9lWjIRmiFMfkhpnIBsGHlww8SWQlLDoIjCJLkYYOxmgrUZfIpZJSM8R8uQM138hNGBjIfmE4IIoh3x8sy0ckJxozh5dIv5gmRA+eR4+uoAwCtYga2QQiPxvsXwqD21vQgJ6P/qEilYNl2YRgSrzPaI9FFuRdjeExxLx21mIZEw0qJoIYjBOAtATJeLAAiBII1Wb4xleyjgWkvMxQyxTVOI2D7UWx/E+YzryiLBBJSByOX8Q752mgBokOCUqyIIbXCppqRZJyhkgbLWOBD5bFFIJDxFLBC610DA4hbKgsF5WSWNBiSGPutvh3GIw5lFqCjClZoxSEiDVRHByP1kfOA1fUcaReyglDBssiWPnHhOHjnKBY9BFjh3NMAQBYuwgkJqiTJ1hcbZXlFxv7t2zUZq/FqgjB34uEOOtx6HchVxHtPTiHHIpEsJRzvX1hfsMSDdVY0wQro0ghCaNS2AFvN20mo+lkAKtTshgYQEzajh8bZJmEvoKJlynOWPTIPVNnu1u3fL/uKvizuoHgZu0DWJjfZRX462iydwYNTujo9q2CB7E2fR9KvH5f3dzWfOkqNEkz6o4EfUM9upubtHiLfOm8j8nVfRbKkk+cCy0YIUixARne5T7L0w+hnMccwlcFih12HoNrUfr+iWva1XMGd76nv8O8oAX+04m+p9DMBpl+1RFN7t5tFkaq5mWJP4+K3+Dy6pfLnwelO19e5WG7BpsvgfvaqKHD8M9V9FkBZTzIUh+NXiPknBXwfnQEJdq2vjmATy+URViMr6gifEC/n4xLqI4RHx6xboIWp/dyZ6d1zG56UsTYbfpnVms0NYpjIHBtsG7KFfADyUoPJwXsCv0P7kzUwz3F8Veq+rapalqc1e0b50tYTVQbDsTR1QNxdz83eTLuucdrs7DxqN1h/X72B0pgN7PwH2wAk/FPrpx3R8Nzfp1c/+tmuv00vAeWalEdV82Wx9R7FZu67H71Sr/NTc6g7J/9fw7NOWrXPe9M8sM1a+PbBWbqrPZzOL+vGc29zA6KqsrQ0R+5X6valTnrmqAmpZvOlq1uSMGXmrpusz7LUSynOU9rd9p0MiZBW8t8SAaRzdFk7ZrTUv2nBx+X5/Q9AFU+BaGpND5aErsm1w/zr3vpGx+lyiu437jE/5zM/LDI1V88YYfDZ2VRAYJPeAex12W/PvX12oL0mx587yf7Xs6674J4f5K69ZerCfPPVJXaZChPwiTGrKRR2bDD8b9Ne+saFA9AknMqCO8IU35rhXt3Qf4lFhx9msEBUDDrJ+GqPcan0Bx3kXwM6Em5EQ552vdfwOzSLNd//bT82A7B4VlTn3bNFp8D5i/kdhzsZNyr1tU7P59AA4toq2Kx/Hzt3yuG/QzS0190Ku1u1qvcEzt6UbS9XT72t7Hxd13UfZffzZ/H5D+5VXStW2O+3pkvw22dwMduVoQs8GLBgdZi4Ce1vpXH9R8DRRsk9UYwnySWoYYw/zXDZ2d29XAiIl6NiAXB3O74j6F9D7DGLp/n+3GjsV7U7zHf1/OqO8GTbx9htXJTbn6yF+PNB6/q9x2mTsZ7pygGif33FIf/pjiFH6uizch+cePyx+n07nu9vdPtQdos2P+hq463RusLN2u/69PSst0BNEUdtzXcRyZUxeV2zWxFxpN5/0XzFimUPenb7QIsy6pmiS2dAZajvGGFourWjt7Usc/Dt0jO9dwVvLqfJaJbQn0jURwMkrd01uOeMVZYFyiXlnEghsrwBQvjg7/X/LQnuyjZTrGQXtV70ysPEx7rq/C4baS7ICeWOMh7i9nq1fMigw4yzxeQ2s9H0npXMx8WxyfthsD5npEn410gqZqjqYuAtVvTbgnGpczdMOGom/L7Yxt34qudcSar/3fBP5t6Pu20I4YZBYQJF7WxRkqg3cCL2b/6qmGxAhVOijI2fRYlSPup8Npozyw2o6Y/s33ZpvufJ7BbLiyjPuHbRAoMdSG9XvfmRa/luvCo5+1s6gIcuGod1HYLgxG2pYyum/HSFEVenP8MXL64+B3nY2Emq0MAAA==&quot;"/>
    <we:property name="isFiltersActionButtonVisible" value="true"/>
    <we:property name="lastRefreshTime" value="&quot;6/21/22, 11:56 AM&quot;"/>
    <we:property name="pageDisplayName" value="&quot;Overview&quot;"/>
    <we:property name="pageName" value="&quot;ReportSection&quot;"/>
    <we:property name="reportEmbeddedTime" value="&quot;2022-11-29T22:22:13.346Z&quot;"/>
    <we:property name="reportName" value="&quot;Contoso Sales&quot;"/>
    <we:property name="reportState" value="&quot;CONNECTED&quot;"/>
    <we:property name="reportUrl" value="&quot;/groups/c45f7e88-a733-4288-8679-d8b3f0e1035e/reports/57842e74-eae7-4b9b-a931-08dd06153c1f/ReportSection?experience=power-bi&quot;"/>
    <we:property name="sensitivityLabel" value="&quot;General&quot;"/>
    <we:property name="sensitivityLabelTooltip" value="&quot;Business data which is NOT meant for public consumption. This can be shared with internal employees, business guests and external partners as needed.&quot;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3050</Words>
  <Application>Microsoft Office PowerPoint</Application>
  <PresentationFormat>Widescreen</PresentationFormat>
  <Paragraphs>443</Paragraphs>
  <Slides>55</Slides>
  <Notes>11</Notes>
  <HiddenSlides>1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Calibri</vt:lpstr>
      <vt:lpstr>Calibri Light</vt:lpstr>
      <vt:lpstr>Consolas</vt:lpstr>
      <vt:lpstr>Lucida Console</vt:lpstr>
      <vt:lpstr>Segoe UI</vt:lpstr>
      <vt:lpstr>Segoe UI Semibold</vt:lpstr>
      <vt:lpstr>Wingdings</vt:lpstr>
      <vt:lpstr>Office Theme</vt:lpstr>
      <vt:lpstr>1_Office Theme</vt:lpstr>
      <vt:lpstr>Dataverse + Power BI Create real-time and contextualized analytics and reports in your apps</vt:lpstr>
      <vt:lpstr>PowerPoint Presentation</vt:lpstr>
      <vt:lpstr>PowerPoint Presentation</vt:lpstr>
      <vt:lpstr>Let’s talk Value:</vt:lpstr>
      <vt:lpstr>PowerPoint Presentation</vt:lpstr>
      <vt:lpstr>Dataverse + Power BI Create real-time and contextualized analytics and reports in your apps</vt:lpstr>
      <vt:lpstr>Power BI integration in  Power Apps &amp; Dynamics 365</vt:lpstr>
      <vt:lpstr>PowerPoint Presentation</vt:lpstr>
      <vt:lpstr>Displaying a Power BI report in a dashboard</vt:lpstr>
      <vt:lpstr>Displaying a Power BI report in a main form</vt:lpstr>
      <vt:lpstr>Embedding a Power BI report into a dashboard</vt:lpstr>
      <vt:lpstr>Embedding a Power BI report into a form</vt:lpstr>
      <vt:lpstr>Power BI Quick Reports in Dataverse Views</vt:lpstr>
      <vt:lpstr>Power BI in Power Apps &amp; Dynamics 365</vt:lpstr>
      <vt:lpstr>PowerPoint Presentation</vt:lpstr>
      <vt:lpstr>PowerPoint Presentation</vt:lpstr>
      <vt:lpstr>Reporting options on Dataverse data</vt:lpstr>
      <vt:lpstr>PowerPoint Presentation</vt:lpstr>
      <vt:lpstr>Reporting options on Dataverse data</vt:lpstr>
      <vt:lpstr>PowerPoint Presentation</vt:lpstr>
      <vt:lpstr>PowerPoint Presentation</vt:lpstr>
      <vt:lpstr>PowerPoint Presentation</vt:lpstr>
      <vt:lpstr>PowerPoint Presentation</vt:lpstr>
      <vt:lpstr>Connecting Power BI to Dataverse</vt:lpstr>
      <vt:lpstr>Dataverse connector in Power BI</vt:lpstr>
      <vt:lpstr>Creating Dataverse SQL-based Power BI reports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SQL Data Export Service</vt:lpstr>
      <vt:lpstr>Azure Synapse Link for Dataverse</vt:lpstr>
      <vt:lpstr>Azure Synapse Link for Dataverse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Q: Which connection is ‘right’ for my use case?  A: It depends.</vt:lpstr>
      <vt:lpstr>Resources</vt:lpstr>
      <vt:lpstr>Thank you!  https://aka.ms/D365PBI  https://github.com/mscottsewell/PowerBI-Dataverse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2</cp:revision>
  <dcterms:created xsi:type="dcterms:W3CDTF">2021-11-18T22:14:50Z</dcterms:created>
  <dcterms:modified xsi:type="dcterms:W3CDTF">2022-12-06T16:51:55Z</dcterms:modified>
</cp:coreProperties>
</file>